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5" r:id="rId16"/>
    <p:sldId id="272" r:id="rId17"/>
    <p:sldId id="286" r:id="rId18"/>
    <p:sldId id="274" r:id="rId19"/>
    <p:sldId id="275" r:id="rId20"/>
    <p:sldId id="276" r:id="rId21"/>
    <p:sldId id="277" r:id="rId22"/>
    <p:sldId id="278" r:id="rId23"/>
    <p:sldId id="279" r:id="rId24"/>
    <p:sldId id="283" r:id="rId25"/>
    <p:sldId id="280" r:id="rId26"/>
    <p:sldId id="281" r:id="rId27"/>
    <p:sldId id="282" r:id="rId28"/>
    <p:sldId id="273" r:id="rId29"/>
    <p:sldId id="271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3319C-0C9A-4513-8BDA-68DFD9E6DD23}" type="datetimeFigureOut">
              <a:rPr lang="ru-RU" smtClean="0"/>
              <a:pPr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A2938-1C5E-4ED1-8447-36D0F36CDE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000" b="1" i="1" dirty="0" smtClean="0">
                <a:solidFill>
                  <a:schemeClr val="bg1"/>
                </a:solidFill>
              </a:rPr>
              <a:t>Дифференциация звуков </a:t>
            </a:r>
            <a:r>
              <a:rPr lang="ru-RU" sz="4000" b="1" i="1" dirty="0" smtClean="0">
                <a:solidFill>
                  <a:srgbClr val="FFFF00"/>
                </a:solidFill>
              </a:rPr>
              <a:t>Д</a:t>
            </a:r>
            <a:r>
              <a:rPr lang="ru-RU" sz="4000" b="1" i="1" dirty="0" smtClean="0">
                <a:solidFill>
                  <a:schemeClr val="bg1"/>
                </a:solidFill>
              </a:rPr>
              <a:t>-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Т</a:t>
            </a:r>
            <a:endParaRPr lang="ru-RU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3200" b="1" i="0" dirty="0" smtClean="0">
                <a:solidFill>
                  <a:schemeClr val="bg1"/>
                </a:solidFill>
              </a:rPr>
              <a:t>Учитель-логопед</a:t>
            </a:r>
          </a:p>
          <a:p>
            <a:pPr algn="r"/>
            <a:r>
              <a:rPr lang="ru-RU" sz="3200" b="1" i="0" dirty="0" smtClean="0">
                <a:solidFill>
                  <a:schemeClr val="bg1"/>
                </a:solidFill>
              </a:rPr>
              <a:t>Осипова А. Г.</a:t>
            </a:r>
            <a:endParaRPr lang="ru-RU" sz="32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98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66800" y="1"/>
            <a:ext cx="6172199" cy="1124744"/>
          </a:xfrm>
        </p:spPr>
        <p:txBody>
          <a:bodyPr/>
          <a:lstStyle/>
          <a:p>
            <a:pPr algn="ctr"/>
            <a:r>
              <a:rPr lang="ru-RU" sz="2800" i="1" dirty="0" smtClean="0">
                <a:solidFill>
                  <a:schemeClr val="bg1"/>
                </a:solidFill>
              </a:rPr>
              <a:t>Дифференциация звуков </a:t>
            </a:r>
            <a:r>
              <a:rPr lang="ru-RU" sz="2800" i="1" dirty="0" smtClean="0">
                <a:solidFill>
                  <a:srgbClr val="FFFF00"/>
                </a:solidFill>
              </a:rPr>
              <a:t>Д-</a:t>
            </a:r>
            <a:r>
              <a:rPr lang="ru-RU" sz="2800" i="1" dirty="0" smtClean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sz="2800" i="1" dirty="0" smtClean="0">
                <a:solidFill>
                  <a:srgbClr val="FFFF00"/>
                </a:solidFill>
              </a:rPr>
              <a:t> </a:t>
            </a:r>
            <a:r>
              <a:rPr lang="ru-RU" sz="2800" i="1" dirty="0" smtClean="0">
                <a:solidFill>
                  <a:schemeClr val="bg1"/>
                </a:solidFill>
              </a:rPr>
              <a:t>в словах</a:t>
            </a:r>
            <a:endParaRPr lang="ru-RU" sz="2800" i="1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66800" y="1052736"/>
            <a:ext cx="6172200" cy="3976464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Распределите слова в два столбика со звуками </a:t>
            </a:r>
            <a:r>
              <a:rPr lang="ru-RU" sz="2800" dirty="0" smtClean="0">
                <a:solidFill>
                  <a:srgbClr val="FFFF00"/>
                </a:solidFill>
              </a:rPr>
              <a:t>Д</a:t>
            </a:r>
            <a:r>
              <a:rPr lang="ru-RU" sz="2800" dirty="0" smtClean="0"/>
              <a:t>-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</a:rPr>
              <a:t>Т</a:t>
            </a:r>
          </a:p>
          <a:p>
            <a:endParaRPr lang="ru-RU" sz="2800" i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i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i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Ведро, ветры, туча, подул, стук, нарядный, страны, двери, свисток, задремал, трава.</a:t>
            </a:r>
            <a:endParaRPr lang="ru-RU" sz="4800" i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3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i="1" dirty="0" smtClean="0">
                <a:solidFill>
                  <a:srgbClr val="FFFF00"/>
                </a:solidFill>
              </a:rPr>
              <a:t>Логопедическая </a:t>
            </a:r>
            <a:r>
              <a:rPr lang="ru-RU" sz="4400" i="1" dirty="0" err="1" smtClean="0">
                <a:solidFill>
                  <a:schemeClr val="accent2">
                    <a:lumMod val="75000"/>
                  </a:schemeClr>
                </a:solidFill>
              </a:rPr>
              <a:t>физминутка</a:t>
            </a:r>
            <a:endParaRPr lang="ru-RU" sz="44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66800" y="3573016"/>
            <a:ext cx="6172200" cy="14561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«Добавь слог </a:t>
            </a:r>
            <a:r>
              <a:rPr lang="ru-RU" sz="3600" b="1" dirty="0" smtClean="0">
                <a:solidFill>
                  <a:srgbClr val="FFFF00"/>
                </a:solidFill>
              </a:rPr>
              <a:t>Д</a:t>
            </a:r>
            <a:r>
              <a:rPr lang="ru-RU" sz="3600" b="1" dirty="0" smtClean="0">
                <a:solidFill>
                  <a:schemeClr val="bg1"/>
                </a:solidFill>
              </a:rPr>
              <a:t>а или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sz="3600" b="1" dirty="0" smtClean="0">
                <a:solidFill>
                  <a:schemeClr val="bg1"/>
                </a:solidFill>
              </a:rPr>
              <a:t>а»</a:t>
            </a:r>
            <a:endParaRPr lang="ru-R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36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066800" y="1"/>
            <a:ext cx="6172199" cy="1700808"/>
          </a:xfrm>
        </p:spPr>
        <p:txBody>
          <a:bodyPr/>
          <a:lstStyle/>
          <a:p>
            <a:pPr algn="ctr"/>
            <a:r>
              <a:rPr lang="ru-RU" sz="2800" i="1" dirty="0">
                <a:solidFill>
                  <a:schemeClr val="bg1"/>
                </a:solidFill>
              </a:rPr>
              <a:t>Дифференциация звуков </a:t>
            </a:r>
            <a:r>
              <a:rPr lang="ru-RU" sz="2800" i="1" dirty="0">
                <a:solidFill>
                  <a:srgbClr val="FFFF00"/>
                </a:solidFill>
              </a:rPr>
              <a:t>Д-</a:t>
            </a:r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sz="2800" i="1" dirty="0">
                <a:solidFill>
                  <a:srgbClr val="FFFF00"/>
                </a:solidFill>
              </a:rPr>
              <a:t> </a:t>
            </a:r>
            <a:r>
              <a:rPr lang="ru-RU" sz="2800" i="1" dirty="0">
                <a:solidFill>
                  <a:schemeClr val="bg1"/>
                </a:solidFill>
              </a:rPr>
              <a:t>в </a:t>
            </a:r>
            <a:r>
              <a:rPr lang="ru-RU" sz="2800" i="1" dirty="0" smtClean="0">
                <a:solidFill>
                  <a:schemeClr val="bg1"/>
                </a:solidFill>
              </a:rPr>
              <a:t>предложениях</a:t>
            </a:r>
            <a:endParaRPr lang="ru-RU" sz="28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066800" y="1628800"/>
            <a:ext cx="6172200" cy="280831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</a:rPr>
              <a:t>Подмастерье- молодой, начинающий помощник</a:t>
            </a:r>
            <a:endParaRPr lang="ru-RU" sz="4400" b="1" dirty="0">
              <a:solidFill>
                <a:schemeClr val="bg1"/>
              </a:solidFill>
            </a:endParaRPr>
          </a:p>
        </p:txBody>
      </p:sp>
      <p:pic>
        <p:nvPicPr>
          <p:cNvPr id="7170" name="Picture 2" descr="I:\тру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29000"/>
            <a:ext cx="437929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32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627397" y="3244334"/>
            <a:ext cx="3889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chemeClr val="bg1"/>
                </a:solidFill>
              </a:rPr>
              <a:t>Дифференциация звуков </a:t>
            </a:r>
            <a:r>
              <a:rPr lang="ru-RU" i="1" dirty="0">
                <a:solidFill>
                  <a:srgbClr val="FFFF00"/>
                </a:solidFill>
              </a:rPr>
              <a:t>Д-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i="1" dirty="0">
                <a:solidFill>
                  <a:srgbClr val="FFFF00"/>
                </a:solidFill>
              </a:rPr>
              <a:t> </a:t>
            </a:r>
            <a:r>
              <a:rPr lang="ru-RU" i="1" dirty="0">
                <a:solidFill>
                  <a:schemeClr val="bg1"/>
                </a:solidFill>
              </a:rPr>
              <a:t>в словах</a:t>
            </a:r>
            <a:endParaRPr lang="ru-RU" dirty="0"/>
          </a:p>
        </p:txBody>
      </p:sp>
      <p:pic>
        <p:nvPicPr>
          <p:cNvPr id="3074" name="Picture 2" descr="I:\мастерок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476672"/>
            <a:ext cx="6120680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57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I:\метл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80729"/>
            <a:ext cx="756084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9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I:\замок коричневы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4478817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:\желт улиц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644007" cy="3861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I:\дворник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005" y="4077072"/>
            <a:ext cx="3402123" cy="2642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00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618 -0.40787 L -0.14618 -0.15787 " pathEditMode="relative" rAng="0" ptsTypes="AA">
                                      <p:cBhvr>
                                        <p:cTn id="6" dur="2000" spd="-100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I:\письм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69205"/>
            <a:ext cx="2930688" cy="2943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I:\телеграмм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462" y="3212976"/>
            <a:ext cx="3374138" cy="259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:\газет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17032"/>
            <a:ext cx="3529635" cy="24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49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:\замок коричневый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3" y="0"/>
            <a:ext cx="4599572" cy="414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:\желт улиц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644007" cy="414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2" descr="I:\почтальон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54" y="4293096"/>
            <a:ext cx="2943207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003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094 -0.20718 L 0.31042 -0.48033 " pathEditMode="relative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I:\лекартсв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110" y="692696"/>
            <a:ext cx="7099282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20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I:\замок коричневы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-27841"/>
            <a:ext cx="4406809" cy="367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:\желт улиц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716015" cy="364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I:\доктор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933056"/>
            <a:ext cx="3384376" cy="2664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3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96296E-6 L -3.05556E-6 -0.42014 " pathEditMode="relative" ptsTypes="AA">
                                      <p:cBhvr>
                                        <p:cTn id="6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92080" y="3429000"/>
            <a:ext cx="144016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</a:t>
            </a:r>
            <a:endParaRPr lang="ru-RU" sz="10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984" y="2204864"/>
            <a:ext cx="648072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3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</a:t>
            </a:r>
            <a:endParaRPr lang="ru-RU" sz="1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4088" y="2132856"/>
            <a:ext cx="792088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</a:t>
            </a:r>
            <a:endParaRPr lang="ru-RU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04248" y="2780928"/>
            <a:ext cx="1008112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</a:t>
            </a:r>
            <a:endParaRPr lang="ru-RU" sz="7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 flipV="1">
            <a:off x="3635896" y="4293096"/>
            <a:ext cx="1368152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</a:t>
            </a:r>
            <a:endParaRPr lang="ru-RU" sz="20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31841" y="3645024"/>
            <a:ext cx="115212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</a:t>
            </a:r>
            <a:endParaRPr lang="ru-RU" sz="4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71601" y="1976066"/>
            <a:ext cx="972108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</a:t>
            </a:r>
            <a:endParaRPr lang="ru-RU" sz="2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547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71138E-6 L -0.12987 -0.524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2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10707 L -0.00382 -0.2259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11933E-6 L 4.72222E-6 -0.3707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20606 L 0.00018 -0.242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3.23774E-6 L 0.24809 -0.115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93062E-6 L 0.5434 -0.3358 " pathEditMode="relative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43608" y="764704"/>
            <a:ext cx="17103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Том-</a:t>
            </a:r>
            <a:endParaRPr lang="ru-RU" sz="6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764704"/>
            <a:ext cx="14331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дом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5616" y="1700808"/>
            <a:ext cx="23090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Тверь-</a:t>
            </a:r>
            <a:endParaRPr lang="ru-RU" sz="6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1628800"/>
            <a:ext cx="201241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дверь</a:t>
            </a:r>
            <a:endParaRPr lang="ru-RU" sz="6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2780928"/>
            <a:ext cx="31881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Плоты -</a:t>
            </a:r>
            <a:endParaRPr lang="ru-RU" sz="6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2780928"/>
            <a:ext cx="225279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плоды</a:t>
            </a:r>
            <a:endParaRPr lang="ru-RU" sz="6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3789040"/>
            <a:ext cx="35073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Творцы -</a:t>
            </a:r>
            <a:endParaRPr lang="ru-RU" sz="6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491880" y="3789040"/>
            <a:ext cx="263360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дворцы</a:t>
            </a:r>
            <a:endParaRPr lang="ru-RU" sz="6000" dirty="0"/>
          </a:p>
        </p:txBody>
      </p:sp>
      <p:pic>
        <p:nvPicPr>
          <p:cNvPr id="14" name="Picture 3" descr="I:\замок коричневы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87" y="4437112"/>
            <a:ext cx="3028413" cy="242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099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87624" y="1196752"/>
            <a:ext cx="6172199" cy="504055"/>
          </a:xfrm>
        </p:spPr>
        <p:txBody>
          <a:bodyPr/>
          <a:lstStyle/>
          <a:p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АРХИТЕКТОРЫ-ТВОРЦЫ,</a:t>
            </a:r>
            <a:r>
              <a:rPr lang="ru-RU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5"/>
          <p:cNvSpPr txBox="1">
            <a:spLocks/>
          </p:cNvSpPr>
          <p:nvPr/>
        </p:nvSpPr>
        <p:spPr>
          <a:xfrm>
            <a:off x="539552" y="2780928"/>
            <a:ext cx="6172200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НАЗОВЕМ МЫ КНИГУ ТОМ,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ЖИЛЬЯ ПОСТРОИМ ДОМ.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РЕКЕ ПЛЫВУТ ПЛОТЫ,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ЗЕЛЕНЕЮТ НА ВЕТВЯХ ПЛОДЫ.</a:t>
            </a:r>
          </a:p>
          <a:p>
            <a:pPr algn="ctr"/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endParaRPr lang="ru-RU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66800" y="1916832"/>
            <a:ext cx="6172200" cy="79208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СТРОЯТ ЧУДНЫЕ ДВОРЦЫ.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I:\желт улиц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40690"/>
            <a:ext cx="2998188" cy="2317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17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066800" y="332656"/>
            <a:ext cx="6172200" cy="4696544"/>
          </a:xfrm>
        </p:spPr>
        <p:txBody>
          <a:bodyPr>
            <a:noAutofit/>
          </a:bodyPr>
          <a:lstStyle/>
          <a:p>
            <a:r>
              <a:rPr lang="ru-RU" sz="80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Ткач</a:t>
            </a:r>
          </a:p>
          <a:p>
            <a:r>
              <a:rPr lang="ru-RU" sz="80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Работа</a:t>
            </a:r>
          </a:p>
          <a:p>
            <a:r>
              <a:rPr lang="ru-RU" sz="80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Утро</a:t>
            </a:r>
          </a:p>
          <a:p>
            <a:r>
              <a:rPr lang="ru-RU" sz="8000" dirty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Д</a:t>
            </a:r>
            <a:r>
              <a:rPr lang="ru-RU" sz="80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октор</a:t>
            </a:r>
            <a:endParaRPr lang="ru-RU" sz="8000" dirty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0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66800" y="1124744"/>
            <a:ext cx="6172199" cy="2232248"/>
          </a:xfrm>
        </p:spPr>
        <p:txBody>
          <a:bodyPr/>
          <a:lstStyle/>
          <a:p>
            <a:pPr algn="ctr"/>
            <a:r>
              <a:rPr lang="ru-RU" sz="10000" dirty="0" smtClean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sz="10000" dirty="0" smtClean="0">
                <a:solidFill>
                  <a:schemeClr val="bg1"/>
                </a:solidFill>
              </a:rPr>
              <a:t>ру</a:t>
            </a:r>
            <a:r>
              <a:rPr lang="ru-RU" sz="10000" dirty="0" smtClean="0">
                <a:solidFill>
                  <a:srgbClr val="FFFF00"/>
                </a:solidFill>
              </a:rPr>
              <a:t>д</a:t>
            </a:r>
            <a:endParaRPr lang="ru-RU" sz="10000" dirty="0">
              <a:solidFill>
                <a:srgbClr val="FFFF00"/>
              </a:solidFill>
            </a:endParaRPr>
          </a:p>
        </p:txBody>
      </p:sp>
      <p:pic>
        <p:nvPicPr>
          <p:cNvPr id="6146" name="Picture 2" descr="I:\картинка тру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49737"/>
            <a:ext cx="3744416" cy="413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27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6000" i="1" u="sng" dirty="0" smtClean="0">
                <a:solidFill>
                  <a:schemeClr val="accent2">
                    <a:lumMod val="50000"/>
                  </a:schemeClr>
                </a:solidFill>
              </a:rPr>
              <a:t>архитектор</a:t>
            </a:r>
            <a:endParaRPr lang="ru-RU" sz="6000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 descr="C:\Users\Осипова АГ\Documents\архитекто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770" y="3303534"/>
            <a:ext cx="3651222" cy="2861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87624" y="1412777"/>
            <a:ext cx="6172199" cy="1368152"/>
          </a:xfrm>
        </p:spPr>
        <p:txBody>
          <a:bodyPr/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без   …</a:t>
            </a:r>
            <a:r>
              <a:rPr lang="ru-RU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…а   не   вы…</a:t>
            </a:r>
            <a:r>
              <a:rPr lang="ru-RU" sz="36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ащишь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рыбку –</a:t>
            </a:r>
            <a:b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2708920"/>
            <a:ext cx="284584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из пруда.</a:t>
            </a:r>
            <a:endParaRPr lang="ru-RU" sz="5400" dirty="0">
              <a:solidFill>
                <a:srgbClr val="FF33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5013176"/>
            <a:ext cx="38520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такие плоды</a:t>
            </a:r>
            <a:endParaRPr lang="ru-RU" sz="5400" dirty="0">
              <a:solidFill>
                <a:srgbClr val="FF33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789040"/>
            <a:ext cx="541629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Какие   …</a:t>
            </a:r>
            <a:r>
              <a:rPr lang="ru-RU" sz="5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</a:t>
            </a:r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5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5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endParaRPr lang="ru-RU" sz="5400" dirty="0"/>
          </a:p>
        </p:txBody>
      </p:sp>
      <p:pic>
        <p:nvPicPr>
          <p:cNvPr id="4098" name="Picture 2" descr="C:\Users\Осипова АГ\Documents\картинка про тру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1237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I:\труд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8591" y="260648"/>
            <a:ext cx="2514600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721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…ело   </a:t>
            </a:r>
            <a:r>
              <a:rPr lang="ru-RU" sz="3600" dirty="0" err="1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мас</a:t>
            </a:r>
            <a:r>
              <a:rPr lang="ru-RU" sz="36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…ера-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1196752"/>
            <a:ext cx="236519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боится.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4509120"/>
            <a:ext cx="40557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все перетрут.</a:t>
            </a:r>
            <a:endParaRPr lang="ru-RU" sz="5400" dirty="0">
              <a:solidFill>
                <a:srgbClr val="FFFF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429000"/>
            <a:ext cx="661963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ерпение</a:t>
            </a: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и   …</a:t>
            </a:r>
            <a:r>
              <a:rPr lang="ru-RU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ру</a:t>
            </a: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…-</a:t>
            </a:r>
            <a:endParaRPr lang="ru-RU" sz="5400" dirty="0"/>
          </a:p>
        </p:txBody>
      </p:sp>
      <p:pic>
        <p:nvPicPr>
          <p:cNvPr id="3074" name="Picture 2" descr="C:\Users\Осипова АГ\Documents\труд челове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120082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01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I:\молодцы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8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I:\замок коричневы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-27841"/>
            <a:ext cx="4644007" cy="396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Picture 2" descr="I:\желтый замок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842"/>
            <a:ext cx="4499991" cy="396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I:\почтальон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54" y="4000504"/>
            <a:ext cx="2943207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3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094 -0.20718 L 0.31042 -0.48033 " pathEditMode="relative" ptsTypes="AA">
                                      <p:cBhvr>
                                        <p:cTn id="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I:\замок коричневый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8" y="-27841"/>
            <a:ext cx="4427982" cy="432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:\желт улиц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35117"/>
            <a:ext cx="4716016" cy="432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:\желтый замок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842"/>
            <a:ext cx="4716016" cy="3888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59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83569" y="620688"/>
            <a:ext cx="1656183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</a:t>
            </a:r>
            <a:endParaRPr lang="ru-RU" sz="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7786162" y="125404"/>
            <a:ext cx="864094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</a:t>
            </a:r>
            <a:endParaRPr lang="ru-RU" sz="9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476672"/>
            <a:ext cx="1770627" cy="20928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3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</a:t>
            </a:r>
            <a:endParaRPr lang="ru-RU" sz="1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40352" y="2780928"/>
            <a:ext cx="1060508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7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</a:t>
            </a:r>
            <a:endParaRPr lang="ru-RU" sz="17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3528" y="2996952"/>
            <a:ext cx="1584176" cy="33239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1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</a:t>
            </a:r>
            <a:endParaRPr lang="ru-RU" sz="21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4644008" y="-459432"/>
            <a:ext cx="1512167" cy="36317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3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</a:t>
            </a:r>
            <a:endParaRPr lang="ru-RU" sz="23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18292" y="3501007"/>
            <a:ext cx="1829772" cy="40934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5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</a:t>
            </a:r>
            <a:endParaRPr lang="ru-RU" sz="25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940152" y="2708920"/>
            <a:ext cx="1800200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</a:t>
            </a:r>
            <a:endParaRPr lang="ru-RU" sz="3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96851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01758E-6 L -0.12986 0.314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00" y="1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64292E-7 L -0.80034 0.39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00" y="1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6161E-6 L -0.1125 0.214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" y="1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3386E-6 L -0.625 -0.113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00" y="-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42276E-7 L 0.26771 -0.2842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0" y="-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31267E-6 L -0.06684 0.3230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1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9639E-6 L 0.23403 -0.4553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0" y="-2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9584E-6 L 0.11181 -0.2814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0" y="-14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желтый дворец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66800" y="548681"/>
            <a:ext cx="6172199" cy="2448272"/>
          </a:xfrm>
        </p:spPr>
        <p:txBody>
          <a:bodyPr/>
          <a:lstStyle/>
          <a:p>
            <a:pPr algn="ctr"/>
            <a:r>
              <a:rPr lang="ru-RU" sz="7200" b="1" i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Городок </a:t>
            </a:r>
            <a:r>
              <a:rPr lang="ru-RU" sz="7200" b="1" i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ru-RU" sz="7200" b="1" i="1" dirty="0" smtClean="0">
                <a:latin typeface="Calibri" pitchFamily="34" charset="0"/>
                <a:cs typeface="Calibri" pitchFamily="34" charset="0"/>
              </a:rPr>
            </a:br>
            <a: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Мастеров</a:t>
            </a:r>
            <a:br>
              <a:rPr lang="ru-RU" sz="7200" b="1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ru-RU" sz="7200" b="1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9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:\желт улиц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46440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I:\замок коричневый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0"/>
            <a:ext cx="447881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02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I:\звук 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107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I:\звук д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9778"/>
            <a:ext cx="7704856" cy="5838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62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I:\буква д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99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I:\буква Т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252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6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TM01859861[[fn=Выставка]]</Template>
  <TotalTime>498</TotalTime>
  <Words>158</Words>
  <Application>Microsoft Office PowerPoint</Application>
  <PresentationFormat>Экран (4:3)</PresentationFormat>
  <Paragraphs>60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Tradeshow</vt:lpstr>
      <vt:lpstr>Дифференциация звуков Д-Т</vt:lpstr>
      <vt:lpstr>Презентация PowerPoint</vt:lpstr>
      <vt:lpstr>Презентация PowerPoint</vt:lpstr>
      <vt:lpstr>Городок  Мастеров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Дифференциация звуков Д-Т в словах</vt:lpstr>
      <vt:lpstr>Логопедическая физминутка</vt:lpstr>
      <vt:lpstr>Дифференциация звуков Д-Т в предложениях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АРХИТЕКТОРЫ-ТВОРЦЫ,  </vt:lpstr>
      <vt:lpstr>   </vt:lpstr>
      <vt:lpstr>труд</vt:lpstr>
      <vt:lpstr>архитектор</vt:lpstr>
      <vt:lpstr>без   …ру…а   не   вы…ащишь рыбку –     </vt:lpstr>
      <vt:lpstr>…ело   мас…ера- 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Дифференциация звуков Д-Т</dc:title>
  <dc:creator>Осипова АГ</dc:creator>
  <cp:lastModifiedBy>Самара</cp:lastModifiedBy>
  <cp:revision>44</cp:revision>
  <dcterms:created xsi:type="dcterms:W3CDTF">2015-12-03T11:48:35Z</dcterms:created>
  <dcterms:modified xsi:type="dcterms:W3CDTF">2017-02-01T11:50:42Z</dcterms:modified>
</cp:coreProperties>
</file>