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333" r:id="rId4"/>
    <p:sldId id="314" r:id="rId5"/>
    <p:sldId id="338" r:id="rId6"/>
    <p:sldId id="332" r:id="rId7"/>
    <p:sldId id="334" r:id="rId8"/>
    <p:sldId id="335" r:id="rId9"/>
    <p:sldId id="337" r:id="rId10"/>
    <p:sldId id="269" r:id="rId1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BC3B"/>
    <a:srgbClr val="DCC6D6"/>
    <a:srgbClr val="D9C9D8"/>
    <a:srgbClr val="DAC8D6"/>
    <a:srgbClr val="DBC7D4"/>
    <a:srgbClr val="D8CAD1"/>
    <a:srgbClr val="D4CED2"/>
    <a:srgbClr val="E8BE46"/>
    <a:srgbClr val="B88C00"/>
    <a:srgbClr val="EAC35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15" autoAdjust="0"/>
    <p:restoredTop sz="86424" autoAdjust="0"/>
  </p:normalViewPr>
  <p:slideViewPr>
    <p:cSldViewPr>
      <p:cViewPr>
        <p:scale>
          <a:sx n="67" d="100"/>
          <a:sy n="67" d="100"/>
        </p:scale>
        <p:origin x="-2814" y="-7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41368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30154208529435789"/>
          <c:y val="3.7180186778978212E-2"/>
          <c:w val="0.68276300175103444"/>
          <c:h val="0.4882245010071417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 состоянию 15.06.2016 г.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Нормативно-правовые условия</c:v>
                </c:pt>
                <c:pt idx="1">
                  <c:v>Организационные условия</c:v>
                </c:pt>
                <c:pt idx="2">
                  <c:v>Методическое обеспечение</c:v>
                </c:pt>
                <c:pt idx="3">
                  <c:v>Кадровые условия</c:v>
                </c:pt>
                <c:pt idx="4">
                  <c:v>Материально-технические условия</c:v>
                </c:pt>
                <c:pt idx="5">
                  <c:v>Финансовые условия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64</c:v>
                </c:pt>
                <c:pt idx="1">
                  <c:v>57</c:v>
                </c:pt>
                <c:pt idx="2">
                  <c:v>52</c:v>
                </c:pt>
                <c:pt idx="3">
                  <c:v>62</c:v>
                </c:pt>
                <c:pt idx="4">
                  <c:v>59</c:v>
                </c:pt>
                <c:pt idx="5">
                  <c:v>46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 состоянию 15.05.2017 г.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Нормативно-правовые условия</c:v>
                </c:pt>
                <c:pt idx="1">
                  <c:v>Организационные условия</c:v>
                </c:pt>
                <c:pt idx="2">
                  <c:v>Методическое обеспечение</c:v>
                </c:pt>
                <c:pt idx="3">
                  <c:v>Кадровые условия</c:v>
                </c:pt>
                <c:pt idx="4">
                  <c:v>Материально-технические условия</c:v>
                </c:pt>
                <c:pt idx="5">
                  <c:v>Финансовые условия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91</c:v>
                </c:pt>
                <c:pt idx="1">
                  <c:v>82</c:v>
                </c:pt>
                <c:pt idx="2">
                  <c:v>80</c:v>
                </c:pt>
                <c:pt idx="3">
                  <c:v>68</c:v>
                </c:pt>
                <c:pt idx="4">
                  <c:v>74</c:v>
                </c:pt>
                <c:pt idx="5">
                  <c:v>71</c:v>
                </c:pt>
              </c:numCache>
            </c:numRef>
          </c:val>
        </c:ser>
        <c:axId val="67490560"/>
        <c:axId val="67492096"/>
      </c:barChart>
      <c:catAx>
        <c:axId val="6749056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67492096"/>
        <c:crosses val="autoZero"/>
        <c:auto val="1"/>
        <c:lblAlgn val="ctr"/>
        <c:lblOffset val="100"/>
      </c:catAx>
      <c:valAx>
        <c:axId val="6749209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67490560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9.3647411841162251E-3"/>
          <c:y val="0.13369675883537818"/>
          <c:w val="0.20722218180280866"/>
          <c:h val="0.40935066837575557"/>
        </c:manualLayout>
      </c:layout>
      <c:txPr>
        <a:bodyPr/>
        <a:lstStyle/>
        <a:p>
          <a:pPr>
            <a:defRPr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2C231-E0AB-4725-9389-FF9C116C63A1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085FDB-7A45-49C0-A909-2D1F9D9040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085FDB-7A45-49C0-A909-2D1F9D90401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085FDB-7A45-49C0-A909-2D1F9D90401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zabella.an@yandex.r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1052736"/>
            <a:ext cx="8136904" cy="3097213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Условия реализации индивидуальной программы развития обучающегося </a:t>
            </a:r>
            <a:br>
              <a:rPr lang="ru-RU" sz="3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интеллектуальными нарушениями (умственной отсталостью)</a:t>
            </a:r>
            <a:endParaRPr lang="ru-RU" sz="3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4437112"/>
            <a:ext cx="727280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И.А. Забелина,</a:t>
            </a:r>
          </a:p>
          <a:p>
            <a:pPr algn="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начальник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социопсихологического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отдела</a:t>
            </a:r>
          </a:p>
          <a:p>
            <a:pPr algn="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ГБУ ДПО «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Похвистневский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РЦ»</a:t>
            </a:r>
          </a:p>
          <a:p>
            <a:pPr algn="ctr">
              <a:buNone/>
            </a:pPr>
            <a:endParaRPr lang="ru-RU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188064"/>
            <a:ext cx="1200813" cy="1045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6387" name="Picture 2" descr="C:\Users\Никита\Desktop\3200050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7544" y="0"/>
            <a:ext cx="8424862" cy="6858000"/>
          </a:xfrm>
          <a:noFill/>
        </p:spPr>
      </p:pic>
      <p:pic>
        <p:nvPicPr>
          <p:cNvPr id="16389" name="Picture 2" descr="C:\Users\Никита\Desktop\111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7625" y="333375"/>
            <a:ext cx="1066800" cy="106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Трапеция 6"/>
          <p:cNvSpPr/>
          <p:nvPr/>
        </p:nvSpPr>
        <p:spPr>
          <a:xfrm>
            <a:off x="2555776" y="404664"/>
            <a:ext cx="5184576" cy="5904656"/>
          </a:xfrm>
          <a:prstGeom prst="trapezoid">
            <a:avLst>
              <a:gd name="adj" fmla="val 5529"/>
            </a:avLst>
          </a:prstGeom>
          <a:solidFill>
            <a:srgbClr val="E8BE46"/>
          </a:solidFill>
          <a:ln>
            <a:solidFill>
              <a:srgbClr val="E8BE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Контакты:</a:t>
            </a:r>
          </a:p>
          <a:p>
            <a:pPr>
              <a:buFont typeface="Wingdings 2" pitchFamily="18" charset="2"/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Забелина Ирина Анатольевна,</a:t>
            </a:r>
          </a:p>
          <a:p>
            <a:pPr>
              <a:buFont typeface="Wingdings 2" pitchFamily="18" charset="2"/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Тел.: (84656)23237,</a:t>
            </a:r>
          </a:p>
          <a:p>
            <a:pPr>
              <a:buFont typeface="Wingdings 2" pitchFamily="18" charset="2"/>
              <a:buNone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izabella.an@yandex.ru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2400" b="1" spc="50" dirty="0" smtClean="0">
              <a:ln w="11430"/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8478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Терминологический словарь</a:t>
            </a:r>
            <a:br>
              <a:rPr lang="ru-RU" sz="32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</a:br>
            <a:endParaRPr lang="ru-RU" sz="3200" dirty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92696"/>
            <a:ext cx="8496944" cy="616530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Умственная отсталость 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–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это стойкое, выраженное недоразвитие познавательной деятельности вследствие диффузного (разлитого) органического поражения центральной нервной системы (из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ПрАООП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образования обучающихся с УО).</a:t>
            </a:r>
          </a:p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Цель 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реализации АООП образования обучающихся с легкой умственной отсталостью (интеллектуальными нарушениями)</a:t>
            </a:r>
            <a:r>
              <a:rPr lang="ru-RU" sz="3600" cap="all" dirty="0" smtClean="0">
                <a:solidFill>
                  <a:schemeClr val="tx2">
                    <a:lumMod val="50000"/>
                  </a:schemeClr>
                </a:solidFill>
              </a:rPr>
              <a:t> — </a:t>
            </a:r>
            <a:r>
              <a:rPr lang="ru-RU" sz="3600" u="sng" dirty="0" smtClean="0">
                <a:solidFill>
                  <a:schemeClr val="tx2">
                    <a:lumMod val="50000"/>
                  </a:schemeClr>
                </a:solidFill>
              </a:rPr>
              <a:t>создание условий для максимального удовлетворения особых образовательных потребностей обучающихся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, обеспечивающих усвоение ими социального и культурного 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опыта (из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ПрАООП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образования обучающихся с УО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). </a:t>
            </a:r>
            <a:endParaRPr lang="ru-RU" sz="36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Индивидуальный 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учебный план 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- учебный план, обеспечивающий освоение образовательной программы на основе индивидуализации ее содержания с учетом особенностей и образовательных потребностей конкретного 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обучающегося. (ст. 2 ФЗ «Об образовании в РФ»)</a:t>
            </a:r>
            <a:endParaRPr lang="ru-RU" sz="36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Индивидуальная программа развития 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- это специальный разработанный комплекс оптимальных мероприятий, включающий в себя отдельные виды, формы, объемы, сроки и порядок реализации мер, направленных на восстановление, развитие, коррекцию, компенсацию способностей ребенка с УО (инвалидностью) к выполнению определенных видов деятельности.</a:t>
            </a:r>
          </a:p>
          <a:p>
            <a:endParaRPr lang="ru-RU" sz="3600" dirty="0" smtClean="0"/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85010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Образовательные потребности обучающегося с УО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6048672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ru-RU" sz="6400" b="1" dirty="0" smtClean="0">
                <a:solidFill>
                  <a:schemeClr val="tx2">
                    <a:lumMod val="50000"/>
                  </a:schemeClr>
                </a:solidFill>
              </a:rPr>
              <a:t> </a:t>
            </a:r>
            <a:r>
              <a:rPr lang="ru-RU" sz="6800" b="1" dirty="0" smtClean="0">
                <a:solidFill>
                  <a:schemeClr val="tx2">
                    <a:lumMod val="50000"/>
                  </a:schemeClr>
                </a:solidFill>
              </a:rPr>
              <a:t>раннее получение специальной помощи средствами образования; </a:t>
            </a:r>
          </a:p>
          <a:p>
            <a:r>
              <a:rPr lang="ru-RU" sz="6800" b="1" dirty="0" smtClean="0">
                <a:solidFill>
                  <a:schemeClr val="tx2">
                    <a:lumMod val="50000"/>
                  </a:schemeClr>
                </a:solidFill>
              </a:rPr>
              <a:t> обязательность непрерывности коррекционно-развивающего процесса, реализуемого, как через содержание предметных областей, так и в процессе коррекционной работы;</a:t>
            </a:r>
          </a:p>
          <a:p>
            <a:r>
              <a:rPr lang="ru-RU" sz="6800" b="1" dirty="0" smtClean="0">
                <a:solidFill>
                  <a:schemeClr val="tx2">
                    <a:lumMod val="50000"/>
                  </a:schemeClr>
                </a:solidFill>
              </a:rPr>
              <a:t> научный, практико-ориентированный, действенный характер содержания образования;</a:t>
            </a:r>
          </a:p>
          <a:p>
            <a:r>
              <a:rPr lang="ru-RU" sz="6800" b="1" dirty="0" smtClean="0">
                <a:solidFill>
                  <a:schemeClr val="tx2">
                    <a:lumMod val="50000"/>
                  </a:schemeClr>
                </a:solidFill>
              </a:rPr>
              <a:t> доступность содержания познавательных задач, реализуемых в процессе образования;</a:t>
            </a:r>
          </a:p>
          <a:p>
            <a:r>
              <a:rPr lang="ru-RU" sz="6800" b="1" dirty="0" smtClean="0">
                <a:solidFill>
                  <a:schemeClr val="tx2">
                    <a:lumMod val="50000"/>
                  </a:schemeClr>
                </a:solidFill>
              </a:rPr>
              <a:t> систематическая актуализация сформированных у обучающихся знаний и умений; специальное обучение их «переносу» с учетом изменяющихся условий учебных, познавательных, трудовых и других ситуаций;</a:t>
            </a:r>
          </a:p>
          <a:p>
            <a:r>
              <a:rPr lang="ru-RU" sz="6800" b="1" dirty="0" smtClean="0">
                <a:solidFill>
                  <a:schemeClr val="tx2">
                    <a:lumMod val="50000"/>
                  </a:schemeClr>
                </a:solidFill>
              </a:rPr>
              <a:t> обеспечении особой пространственной и временной организации общеобразовательной среды с учетом функционального состояния центральной нервной системы и </a:t>
            </a:r>
            <a:r>
              <a:rPr lang="ru-RU" sz="6800" b="1" dirty="0" err="1" smtClean="0">
                <a:solidFill>
                  <a:schemeClr val="tx2">
                    <a:lumMod val="50000"/>
                  </a:schemeClr>
                </a:solidFill>
              </a:rPr>
              <a:t>нейродинамики</a:t>
            </a:r>
            <a:r>
              <a:rPr lang="ru-RU" sz="6800" b="1" dirty="0" smtClean="0">
                <a:solidFill>
                  <a:schemeClr val="tx2">
                    <a:lumMod val="50000"/>
                  </a:schemeClr>
                </a:solidFill>
              </a:rPr>
              <a:t> психических процессов обучающихся с умственной отсталостью (интеллектуальными нарушениями);</a:t>
            </a:r>
          </a:p>
          <a:p>
            <a:r>
              <a:rPr lang="ru-RU" sz="6800" b="1" dirty="0" smtClean="0">
                <a:solidFill>
                  <a:schemeClr val="tx2">
                    <a:lumMod val="50000"/>
                  </a:schemeClr>
                </a:solidFill>
              </a:rPr>
              <a:t> использование преимущественно позитивных средств стимуляции деятельности и поведения обучающихся, демонстрирующих доброжелательное и уважительное отношение к ним;</a:t>
            </a:r>
          </a:p>
          <a:p>
            <a:pPr lvl="0"/>
            <a:r>
              <a:rPr lang="ru-RU" sz="6800" b="1" dirty="0" smtClean="0">
                <a:solidFill>
                  <a:schemeClr val="tx2">
                    <a:lumMod val="50000"/>
                  </a:schemeClr>
                </a:solidFill>
              </a:rPr>
              <a:t>развитие мотивации и интереса к познанию окружающего мира с учетом возрастных и индивидуальных особенностей ребенка к обучению и социальному взаимодействию со средой;</a:t>
            </a:r>
          </a:p>
          <a:p>
            <a:pPr lvl="0"/>
            <a:r>
              <a:rPr lang="ru-RU" sz="6800" b="1" dirty="0" smtClean="0">
                <a:solidFill>
                  <a:schemeClr val="tx2">
                    <a:lumMod val="50000"/>
                  </a:schemeClr>
                </a:solidFill>
              </a:rPr>
              <a:t>специальное обучение способам усвоения общественного опыта - умений действовать совместно с взрослым, по показу, подражанию по словесной инструкции;</a:t>
            </a:r>
          </a:p>
          <a:p>
            <a:r>
              <a:rPr lang="ru-RU" sz="6800" b="1" cap="all" dirty="0" smtClean="0">
                <a:solidFill>
                  <a:schemeClr val="tx2">
                    <a:lumMod val="50000"/>
                  </a:schemeClr>
                </a:solidFill>
              </a:rPr>
              <a:t> </a:t>
            </a:r>
            <a:r>
              <a:rPr lang="ru-RU" sz="6800" b="1" dirty="0" smtClean="0">
                <a:solidFill>
                  <a:schemeClr val="tx2">
                    <a:lumMod val="50000"/>
                  </a:schemeClr>
                </a:solidFill>
              </a:rPr>
              <a:t>стимуляция познавательной активности, формирование позитивного отношения к окружающему миру.</a:t>
            </a:r>
          </a:p>
          <a:p>
            <a:endParaRPr lang="ru-RU" sz="5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676456" cy="1340768"/>
          </a:xfrm>
        </p:spPr>
        <p:txBody>
          <a:bodyPr>
            <a:noAutofit/>
          </a:bodyPr>
          <a:lstStyle/>
          <a:p>
            <a:r>
              <a:rPr lang="ru-RU" sz="2700" b="1" dirty="0" smtClean="0">
                <a:solidFill>
                  <a:schemeClr val="tx2">
                    <a:lumMod val="50000"/>
                  </a:schemeClr>
                </a:solidFill>
              </a:rPr>
              <a:t>Модель введения ФГОС обучающихся с умственной отсталостью (интеллектуальными нарушениями)</a:t>
            </a:r>
            <a:endParaRPr lang="ru-RU" sz="27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196752"/>
            <a:ext cx="3024336" cy="10081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Организация образовательной среды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52120" y="1268760"/>
            <a:ext cx="3074640" cy="10081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Обучение педагогов, специалистов работе с детьми с УО в соответствии с ФГОС УО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Двойная стрелка влево/вправо 9"/>
          <p:cNvSpPr/>
          <p:nvPr/>
        </p:nvSpPr>
        <p:spPr>
          <a:xfrm>
            <a:off x="3779912" y="1556792"/>
            <a:ext cx="1440160" cy="484632"/>
          </a:xfrm>
          <a:prstGeom prst="left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Выгнутая влево стрелка 10"/>
          <p:cNvSpPr/>
          <p:nvPr/>
        </p:nvSpPr>
        <p:spPr>
          <a:xfrm>
            <a:off x="179512" y="2276872"/>
            <a:ext cx="587504" cy="504056"/>
          </a:xfrm>
          <a:prstGeom prst="curvedRightArrow">
            <a:avLst>
              <a:gd name="adj1" fmla="val 19264"/>
              <a:gd name="adj2" fmla="val 46020"/>
              <a:gd name="adj3" fmla="val 2500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право стрелка 12"/>
          <p:cNvSpPr/>
          <p:nvPr/>
        </p:nvSpPr>
        <p:spPr>
          <a:xfrm>
            <a:off x="3059832" y="2276872"/>
            <a:ext cx="659512" cy="504056"/>
          </a:xfrm>
          <a:prstGeom prst="curvedLef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1835696" y="2276872"/>
            <a:ext cx="216024" cy="576064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331640" y="2924944"/>
            <a:ext cx="1346448" cy="5760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2">
                    <a:lumMod val="50000"/>
                  </a:schemeClr>
                </a:solidFill>
              </a:rPr>
              <a:t>Создание условий</a:t>
            </a:r>
            <a:endParaRPr lang="ru-RU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0" y="2852936"/>
            <a:ext cx="1080120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ТПМПК, 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ПМПк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915816" y="2924944"/>
            <a:ext cx="1656184" cy="9361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Программно-методическое обеспечение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" name="Выгнутая влево стрелка 18"/>
          <p:cNvSpPr/>
          <p:nvPr/>
        </p:nvSpPr>
        <p:spPr>
          <a:xfrm>
            <a:off x="5148064" y="2348880"/>
            <a:ext cx="587504" cy="504056"/>
          </a:xfrm>
          <a:prstGeom prst="curvedRightArrow">
            <a:avLst>
              <a:gd name="adj1" fmla="val 19264"/>
              <a:gd name="adj2" fmla="val 46020"/>
              <a:gd name="adj3" fmla="val 2500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Выгнутая вправо стрелка 21"/>
          <p:cNvSpPr/>
          <p:nvPr/>
        </p:nvSpPr>
        <p:spPr>
          <a:xfrm>
            <a:off x="8244408" y="2348880"/>
            <a:ext cx="659512" cy="504056"/>
          </a:xfrm>
          <a:prstGeom prst="curvedLef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7092280" y="2276872"/>
            <a:ext cx="216024" cy="576064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7740352" y="2924944"/>
            <a:ext cx="1403648" cy="12961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Курсы повышения квалификации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004048" y="2924944"/>
            <a:ext cx="1440160" cy="10081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Семинары, круглые столы, тренинги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588224" y="2924944"/>
            <a:ext cx="1043608" cy="9361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Работа УМО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55576" y="4005064"/>
            <a:ext cx="6912768" cy="5760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Направления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деятельности ОО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11560" y="5301208"/>
            <a:ext cx="1512168" cy="12961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Разработка АООП, АОП, учебных планов, ИПР, СИПР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699792" y="5373216"/>
            <a:ext cx="1368152" cy="10081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Сетевое взаимодействие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444208" y="5301208"/>
            <a:ext cx="1512168" cy="10081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Мониторинг качества образования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9" name="Стрелка вниз 38"/>
          <p:cNvSpPr/>
          <p:nvPr/>
        </p:nvSpPr>
        <p:spPr>
          <a:xfrm>
            <a:off x="3275856" y="4653136"/>
            <a:ext cx="216024" cy="576064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низ 40"/>
          <p:cNvSpPr/>
          <p:nvPr/>
        </p:nvSpPr>
        <p:spPr>
          <a:xfrm>
            <a:off x="7020272" y="4653136"/>
            <a:ext cx="216024" cy="576064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низ 41"/>
          <p:cNvSpPr/>
          <p:nvPr/>
        </p:nvSpPr>
        <p:spPr>
          <a:xfrm>
            <a:off x="1331640" y="4653136"/>
            <a:ext cx="216024" cy="576064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одержимое 42"/>
          <p:cNvSpPr>
            <a:spLocks noGrp="1"/>
          </p:cNvSpPr>
          <p:nvPr>
            <p:ph idx="1"/>
          </p:nvPr>
        </p:nvSpPr>
        <p:spPr>
          <a:xfrm>
            <a:off x="4355976" y="5301208"/>
            <a:ext cx="1763688" cy="9087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Работа с родителями</a:t>
            </a:r>
            <a:endParaRPr lang="ru-RU" sz="1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4" name="Стрелка вниз 43"/>
          <p:cNvSpPr/>
          <p:nvPr/>
        </p:nvSpPr>
        <p:spPr>
          <a:xfrm>
            <a:off x="5004048" y="4653136"/>
            <a:ext cx="216024" cy="576064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83478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748464" cy="12821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tx2">
                    <a:lumMod val="50000"/>
                  </a:schemeClr>
                </a:solidFill>
              </a:rPr>
              <a:t>Организация получения  образования обучающимися с ограниченными возможностями здоровья</a:t>
            </a:r>
            <a:br>
              <a:rPr lang="ru-RU" sz="31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100" b="1" dirty="0" smtClean="0">
                <a:solidFill>
                  <a:schemeClr val="tx2">
                    <a:lumMod val="50000"/>
                  </a:schemeClr>
                </a:solidFill>
              </a:rPr>
              <a:t> (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effectLst/>
                <a:ea typeface="ＭＳ Ｐゴシック" pitchFamily="34" charset="-128"/>
              </a:rPr>
              <a:t>ФЗ </a:t>
            </a:r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effectLst/>
                <a:ea typeface="ＭＳ Ｐゴシック" pitchFamily="34" charset="-128"/>
              </a:rPr>
              <a:t>«Об образовании в РФ» </a:t>
            </a:r>
            <a:r>
              <a:rPr lang="ru-RU" sz="3100" b="1" dirty="0" smtClean="0">
                <a:solidFill>
                  <a:schemeClr val="tx2">
                    <a:lumMod val="50000"/>
                  </a:schemeClr>
                </a:solidFill>
              </a:rPr>
              <a:t>ст. 79)</a:t>
            </a:r>
            <a:endParaRPr lang="ru-RU" sz="31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Ст. 79 «Организация получения образования обучающимися с ограниченными возможностями здоровья»"/>
          <p:cNvPicPr>
            <a:picLocks noGrp="1"/>
          </p:cNvPicPr>
          <p:nvPr>
            <p:ph idx="1"/>
          </p:nvPr>
        </p:nvPicPr>
        <p:blipFill>
          <a:blip r:embed="rId2" cstate="print"/>
          <a:srcRect t="23023"/>
          <a:stretch>
            <a:fillRect/>
          </a:stretch>
        </p:blipFill>
        <p:spPr bwMode="auto">
          <a:xfrm>
            <a:off x="395536" y="1628800"/>
            <a:ext cx="8748464" cy="52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Готовность общеобразовательных организаций </a:t>
            </a:r>
            <a:b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к реализации ФГОС ОВЗ, ФГОС УО</a:t>
            </a:r>
            <a:b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 (стартовые и промежуточные условия)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67544" y="1397000"/>
          <a:ext cx="8136904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Учебный план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2" y="548681"/>
          <a:ext cx="8964488" cy="66641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1460"/>
                <a:gridCol w="4833028"/>
              </a:tblGrid>
              <a:tr h="43123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АКАДЕМИЧЕСКИЙ КОМПОНЕНТ 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КОМПОНЕНТ ЖИЗНЕННОЙ КОМПЕТЕНЦИИ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47004">
                <a:tc>
                  <a:txBody>
                    <a:bodyPr/>
                    <a:lstStyle/>
                    <a:p>
                      <a:r>
                        <a:rPr lang="ru-RU" dirty="0" smtClean="0"/>
                        <a:t>Филология; язык и речевая практика</a:t>
                      </a:r>
                    </a:p>
                    <a:p>
                      <a:r>
                        <a:rPr lang="ru-RU" dirty="0" smtClean="0"/>
                        <a:t> (знания о языке)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Речевая практика </a:t>
                      </a:r>
                      <a:endParaRPr lang="ru-RU" cap="small" baseline="0" dirty="0"/>
                    </a:p>
                  </a:txBody>
                  <a:tcPr/>
                </a:tc>
              </a:tr>
              <a:tr h="577941"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 и информатика, математика (знание математики)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Практика применения математических знаний </a:t>
                      </a:r>
                      <a:endParaRPr lang="ru-RU" dirty="0"/>
                    </a:p>
                  </a:txBody>
                  <a:tcPr/>
                </a:tc>
              </a:tr>
              <a:tr h="1299089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Обществознание и естествознание; окружающий мир (знания о человеке в социуме, знания о мире)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Практика взаимодействия с окружающим миром, практика осмысления происходящего с самим ребенком и другими людьми, взаимодействие с близким и дальним социальном окружением; </a:t>
                      </a:r>
                      <a:endParaRPr lang="ru-RU" dirty="0"/>
                    </a:p>
                  </a:txBody>
                  <a:tcPr/>
                </a:tc>
              </a:tr>
              <a:tr h="756327"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Основы религиозных культур и светской этики (знания о светской этике, традиционных религиях)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Практика осознания ценности человеческой жизни</a:t>
                      </a:r>
                      <a:endParaRPr lang="ru-RU" dirty="0"/>
                    </a:p>
                  </a:txBody>
                  <a:tcPr/>
                </a:tc>
              </a:tr>
              <a:tr h="442469">
                <a:tc>
                  <a:txBody>
                    <a:bodyPr/>
                    <a:lstStyle/>
                    <a:p>
                      <a:r>
                        <a:rPr lang="ru-RU" dirty="0" smtClean="0"/>
                        <a:t>Искусство (знания в области искусств)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Практика применения в быту и творчестве</a:t>
                      </a:r>
                      <a:endParaRPr lang="ru-RU" dirty="0"/>
                    </a:p>
                  </a:txBody>
                  <a:tcPr/>
                </a:tc>
              </a:tr>
              <a:tr h="1201578">
                <a:tc>
                  <a:txBody>
                    <a:bodyPr/>
                    <a:lstStyle/>
                    <a:p>
                      <a:r>
                        <a:rPr lang="ru-RU" dirty="0" smtClean="0"/>
                        <a:t>Технология( знание о современных технологиях), технологии (знание о труде)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Практика использования освоенных технологий в жизни, практика трудового взаимодействия, и практика применения информационных технологий </a:t>
                      </a:r>
                      <a:endParaRPr lang="ru-RU" dirty="0"/>
                    </a:p>
                  </a:txBody>
                  <a:tcPr/>
                </a:tc>
              </a:tr>
              <a:tr h="924292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 культура (знания о человеке, своих возможностях и ограничениях)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Практика здорового образа жизни, физического самосовершенствования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Коррекционно-развивающая область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918369"/>
          <a:ext cx="8640962" cy="4746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3168353"/>
                <a:gridCol w="2088233"/>
              </a:tblGrid>
              <a:tr h="68856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Название</a:t>
                      </a:r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Направление</a:t>
                      </a:r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Кол-во часов в неделю </a:t>
                      </a:r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88568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Психокоррекция</a:t>
                      </a:r>
                      <a:r>
                        <a:rPr lang="ru-RU" sz="2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познавательной сферы</a:t>
                      </a:r>
                      <a:endParaRPr lang="ru-RU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Коррекционное </a:t>
                      </a:r>
                      <a:endParaRPr lang="ru-RU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88568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Развитие психомоторики и сенсорных процессов</a:t>
                      </a:r>
                      <a:endParaRPr lang="ru-RU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Коррекционное </a:t>
                      </a:r>
                      <a:endParaRPr lang="ru-RU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88568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Развитие эмоционально- волевой</a:t>
                      </a:r>
                      <a:endParaRPr lang="ru-RU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Коррекционное </a:t>
                      </a:r>
                      <a:endParaRPr lang="ru-RU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1365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</a:t>
                      </a:r>
                      <a:r>
                        <a:rPr lang="ru-RU" sz="20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Говорушечка</a:t>
                      </a:r>
                      <a:endParaRPr lang="ru-RU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Логопедическое </a:t>
                      </a:r>
                      <a:endParaRPr lang="ru-RU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1365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Ритмика</a:t>
                      </a:r>
                      <a:endParaRPr lang="ru-RU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Духовно-нравственное </a:t>
                      </a:r>
                      <a:endParaRPr lang="ru-RU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88568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Лечебная физкультура</a:t>
                      </a:r>
                      <a:endParaRPr lang="ru-RU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Спортивно- оздоровительное </a:t>
                      </a:r>
                      <a:endParaRPr lang="ru-RU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1365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ИТОГО</a:t>
                      </a:r>
                      <a:endParaRPr lang="ru-RU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ru-RU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ru-RU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Мониторинг БУД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2" y="836713"/>
          <a:ext cx="8784979" cy="6442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7128795"/>
              </a:tblGrid>
              <a:tr h="477535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Группа БУД</a:t>
                      </a:r>
                      <a:endParaRPr lang="ru-RU" sz="22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Перечень учебных действий</a:t>
                      </a:r>
                      <a:endParaRPr lang="ru-RU" sz="22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466680">
                <a:tc>
                  <a:txBody>
                    <a:bodyPr/>
                    <a:lstStyle/>
                    <a:p>
                      <a:r>
                        <a:rPr lang="ru-RU" dirty="0" smtClean="0"/>
                        <a:t>Личностные учебные действия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Личностные учебные действия Гордится школьными успехами и достижениями как собственными, так и своих товарищей Адекватно эмоционально откликается на произведения литературы, музыки, живописи и др. Уважительно и бережно относится к людям труда и результатам их деятельности</a:t>
                      </a:r>
                      <a:endParaRPr lang="ru-RU" dirty="0"/>
                    </a:p>
                  </a:txBody>
                  <a:tcPr/>
                </a:tc>
              </a:tr>
              <a:tr h="1440160">
                <a:tc>
                  <a:txBody>
                    <a:bodyPr/>
                    <a:lstStyle/>
                    <a:p>
                      <a:r>
                        <a:rPr lang="ru-RU" sz="1800" b="1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Коммуникативные учебные действия 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Вступает и поддерживает коммуникацию в разных ситуациях социального взаимодействия (учебных, трудовых, бытовых и др.) Слушает собеседника, вступает в диалог и поддерживает его, признает возможность существования различных точек зрения и права каждого иметь свою позицию</a:t>
                      </a:r>
                    </a:p>
                  </a:txBody>
                  <a:tcPr/>
                </a:tc>
              </a:tr>
              <a:tr h="1921336">
                <a:tc>
                  <a:txBody>
                    <a:bodyPr/>
                    <a:lstStyle/>
                    <a:p>
                      <a:r>
                        <a:rPr lang="ru-RU" dirty="0" smtClean="0"/>
                        <a:t>Регулятивные учебные действия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Принимает и сохраняет цели и задачи решения типовых учебных и практических задач, способен осуществлять коллективный поиск средств их осуществления. Осознанно действует на основе разных видов инструкций для решения практических и учебных задач. Осуществляет взаимный контроль в совместной деятельности, адекватно оценивает собственное поведение и поведение окружающих</a:t>
                      </a:r>
                      <a:endParaRPr lang="ru-RU" dirty="0"/>
                    </a:p>
                  </a:txBody>
                  <a:tcPr/>
                </a:tc>
              </a:tr>
              <a:tr h="102329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Познавательные учебные действия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Использует в жизни и деятельности некоторые </a:t>
                      </a:r>
                      <a:r>
                        <a:rPr lang="ru-RU" b="1" dirty="0" err="1" smtClean="0"/>
                        <a:t>межпредметные</a:t>
                      </a:r>
                      <a:r>
                        <a:rPr lang="ru-RU" b="1" dirty="0" smtClean="0"/>
                        <a:t> знания, отражающие доступные существенные связи и отношения между объектами и процессами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2124</TotalTime>
  <Words>641</Words>
  <Application>Microsoft Office PowerPoint</Application>
  <PresentationFormat>Экран (4:3)</PresentationFormat>
  <Paragraphs>99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Условия реализации индивидуальной программы развития обучающегося  с интеллектуальными нарушениями (умственной отсталостью)</vt:lpstr>
      <vt:lpstr>Терминологический словарь </vt:lpstr>
      <vt:lpstr>Образовательные потребности обучающегося с УО</vt:lpstr>
      <vt:lpstr>Модель введения ФГОС обучающихся с умственной отсталостью (интеллектуальными нарушениями)</vt:lpstr>
      <vt:lpstr>Организация получения  образования обучающимися с ограниченными возможностями здоровья  (ФЗ «Об образовании в РФ» ст. 79)</vt:lpstr>
      <vt:lpstr>Готовность общеобразовательных организаций  к реализации ФГОС ОВЗ, ФГОС УО  (стартовые и промежуточные условия)</vt:lpstr>
      <vt:lpstr>Учебный план</vt:lpstr>
      <vt:lpstr>Коррекционно-развивающая область</vt:lpstr>
      <vt:lpstr>Мониторинг БУД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Никита</dc:creator>
  <cp:lastModifiedBy>Забелина </cp:lastModifiedBy>
  <cp:revision>244</cp:revision>
  <dcterms:created xsi:type="dcterms:W3CDTF">2013-04-17T17:19:22Z</dcterms:created>
  <dcterms:modified xsi:type="dcterms:W3CDTF">2018-04-12T04:43:09Z</dcterms:modified>
</cp:coreProperties>
</file>