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76" r:id="rId2"/>
    <p:sldId id="258" r:id="rId3"/>
    <p:sldId id="273" r:id="rId4"/>
    <p:sldId id="281" r:id="rId5"/>
    <p:sldId id="259" r:id="rId6"/>
    <p:sldId id="256" r:id="rId7"/>
    <p:sldId id="260" r:id="rId8"/>
    <p:sldId id="267" r:id="rId9"/>
    <p:sldId id="272" r:id="rId10"/>
    <p:sldId id="269" r:id="rId11"/>
    <p:sldId id="270" r:id="rId12"/>
    <p:sldId id="278" r:id="rId13"/>
    <p:sldId id="349" r:id="rId14"/>
    <p:sldId id="360" r:id="rId15"/>
    <p:sldId id="351" r:id="rId16"/>
    <p:sldId id="356" r:id="rId17"/>
    <p:sldId id="353" r:id="rId18"/>
    <p:sldId id="285" r:id="rId19"/>
    <p:sldId id="292" r:id="rId20"/>
    <p:sldId id="286" r:id="rId21"/>
    <p:sldId id="293" r:id="rId22"/>
    <p:sldId id="343" r:id="rId23"/>
    <p:sldId id="347" r:id="rId24"/>
    <p:sldId id="296" r:id="rId25"/>
    <p:sldId id="348" r:id="rId26"/>
    <p:sldId id="35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A50021"/>
    <a:srgbClr val="FF0000"/>
    <a:srgbClr val="666699"/>
    <a:srgbClr val="EAF3F9"/>
    <a:srgbClr val="90BEE0"/>
    <a:srgbClr val="00808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91" autoAdjust="0"/>
    <p:restoredTop sz="91652" autoAdjust="0"/>
  </p:normalViewPr>
  <p:slideViewPr>
    <p:cSldViewPr>
      <p:cViewPr>
        <p:scale>
          <a:sx n="80" d="100"/>
          <a:sy n="80" d="100"/>
        </p:scale>
        <p:origin x="-2514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44;&#1080;&#1072;&#1075;&#1088;&#1072;&#1084;&#1084;&#1072;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>
                <a:solidFill>
                  <a:schemeClr val="tx1"/>
                </a:solidFill>
              </a:defRPr>
            </a:pPr>
            <a:r>
              <a:rPr lang="ru-RU" sz="1600" dirty="0">
                <a:solidFill>
                  <a:schemeClr val="tx1"/>
                </a:solidFill>
              </a:rPr>
              <a:t>Увеличение количества детей с 3-5 группой здоровья </a:t>
            </a:r>
          </a:p>
          <a:p>
            <a:pPr>
              <a:defRPr sz="1600">
                <a:solidFill>
                  <a:schemeClr val="tx1"/>
                </a:solidFill>
              </a:defRPr>
            </a:pPr>
            <a:r>
              <a:rPr lang="ru-RU" sz="1600" dirty="0">
                <a:solidFill>
                  <a:schemeClr val="tx1"/>
                </a:solidFill>
              </a:rPr>
              <a:t>по данным Росстата </a:t>
            </a:r>
          </a:p>
          <a:p>
            <a:pPr>
              <a:defRPr sz="1600">
                <a:solidFill>
                  <a:schemeClr val="tx1"/>
                </a:solidFill>
              </a:defRPr>
            </a:pPr>
            <a:r>
              <a:rPr lang="ru-RU" sz="1600" dirty="0">
                <a:solidFill>
                  <a:schemeClr val="tx1"/>
                </a:solidFill>
              </a:rPr>
              <a:t>на 02.07.2018 года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cat>
            <c:strRef>
              <c:f>Лист1!$D$5:$D$8</c:f>
              <c:strCache>
                <c:ptCount val="4"/>
                <c:pt idx="0">
                  <c:v>Республика Башкортостан</c:v>
                </c:pt>
                <c:pt idx="1">
                  <c:v>Пензенская область</c:v>
                </c:pt>
                <c:pt idx="2">
                  <c:v>Самарская область</c:v>
                </c:pt>
                <c:pt idx="3">
                  <c:v>Ульяновская область</c:v>
                </c:pt>
              </c:strCache>
            </c:strRef>
          </c:cat>
          <c:val>
            <c:numRef>
              <c:f>Лист1!$E$5:$E$8</c:f>
              <c:numCache>
                <c:formatCode>General</c:formatCode>
                <c:ptCount val="4"/>
                <c:pt idx="0">
                  <c:v>63634</c:v>
                </c:pt>
                <c:pt idx="1">
                  <c:v>23445</c:v>
                </c:pt>
                <c:pt idx="2">
                  <c:v>50120</c:v>
                </c:pt>
                <c:pt idx="3">
                  <c:v>22321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68-46AC-B59E-138A7779C829}"/>
            </c:ext>
          </c:extLst>
        </c:ser>
        <c:ser>
          <c:idx val="1"/>
          <c:order val="1"/>
          <c:tx>
            <c:strRef>
              <c:f>Лист1!$F$4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Лист1!$D$5:$D$8</c:f>
              <c:strCache>
                <c:ptCount val="4"/>
                <c:pt idx="0">
                  <c:v>Республика Башкортостан</c:v>
                </c:pt>
                <c:pt idx="1">
                  <c:v>Пензенская область</c:v>
                </c:pt>
                <c:pt idx="2">
                  <c:v>Самарская область</c:v>
                </c:pt>
                <c:pt idx="3">
                  <c:v>Ульяновская область</c:v>
                </c:pt>
              </c:strCache>
            </c:strRef>
          </c:cat>
          <c:val>
            <c:numRef>
              <c:f>Лист1!$F$5:$F$8</c:f>
              <c:numCache>
                <c:formatCode>General</c:formatCode>
                <c:ptCount val="4"/>
                <c:pt idx="0">
                  <c:v>69124</c:v>
                </c:pt>
                <c:pt idx="1">
                  <c:v>24851</c:v>
                </c:pt>
                <c:pt idx="2">
                  <c:v>51546</c:v>
                </c:pt>
                <c:pt idx="3">
                  <c:v>23155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68-46AC-B59E-138A7779C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930752"/>
        <c:axId val="112268416"/>
      </c:barChart>
      <c:catAx>
        <c:axId val="11193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50" b="0">
                <a:solidFill>
                  <a:schemeClr val="tx1"/>
                </a:solidFill>
              </a:defRPr>
            </a:pPr>
            <a:endParaRPr lang="ru-RU"/>
          </a:p>
        </c:txPr>
        <c:crossAx val="112268416"/>
        <c:crosses val="autoZero"/>
        <c:auto val="1"/>
        <c:lblAlgn val="ctr"/>
        <c:lblOffset val="100"/>
        <c:noMultiLvlLbl val="0"/>
      </c:catAx>
      <c:valAx>
        <c:axId val="11226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66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1193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000066"/>
          </a:solidFill>
          <a:latin typeface="Georgia" panose="02040502050405020303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Georgia" pitchFamily="18" charset="0"/>
              </a:defRPr>
            </a:pPr>
            <a:r>
              <a:rPr lang="ru-RU" sz="1600" dirty="0">
                <a:latin typeface="Georgia" pitchFamily="18" charset="0"/>
              </a:rPr>
              <a:t>Количество детей с диагнозом</a:t>
            </a:r>
            <a:r>
              <a:rPr lang="ru-RU" sz="1600" baseline="0" dirty="0">
                <a:latin typeface="Georgia" pitchFamily="18" charset="0"/>
              </a:rPr>
              <a:t> ожирение (тыс. чел)</a:t>
            </a:r>
          </a:p>
          <a:p>
            <a:pPr>
              <a:defRPr sz="1600">
                <a:latin typeface="Georgia" pitchFamily="18" charset="0"/>
              </a:defRPr>
            </a:pPr>
            <a:r>
              <a:rPr lang="ru-RU" sz="1600" baseline="0" dirty="0">
                <a:latin typeface="Georgia" pitchFamily="18" charset="0"/>
              </a:rPr>
              <a:t>по данным ФС Государственной статистики</a:t>
            </a:r>
            <a:endParaRPr lang="ru-RU" sz="1600" dirty="0">
              <a:latin typeface="Georgia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135116467552662"/>
          <c:y val="0.19244726882733776"/>
          <c:w val="0.84034882528222055"/>
          <c:h val="0.68100609632387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0-14 лет</c:v>
                </c:pt>
              </c:strCache>
            </c:strRef>
          </c:tx>
          <c:spPr>
            <a:solidFill>
              <a:srgbClr val="000066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2014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55.8</c:v>
                </c:pt>
                <c:pt idx="1">
                  <c:v>87</c:v>
                </c:pt>
                <c:pt idx="2">
                  <c:v>91.8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E8-489B-989F-DE3E213F7E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14-17 лет</c:v>
                </c:pt>
              </c:strCache>
            </c:strRef>
          </c:tx>
          <c:spPr>
            <a:solidFill>
              <a:srgbClr val="A50021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2014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20.100000000000001</c:v>
                </c:pt>
                <c:pt idx="1">
                  <c:v>25.6</c:v>
                </c:pt>
                <c:pt idx="2">
                  <c:v>29.5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E8-489B-989F-DE3E213F7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319104"/>
        <c:axId val="112324992"/>
      </c:barChart>
      <c:catAx>
        <c:axId val="11231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12324992"/>
        <c:crosses val="autoZero"/>
        <c:auto val="1"/>
        <c:lblAlgn val="ctr"/>
        <c:lblOffset val="100"/>
        <c:noMultiLvlLbl val="0"/>
      </c:catAx>
      <c:valAx>
        <c:axId val="112324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Georgia" pitchFamily="18" charset="0"/>
              </a:defRPr>
            </a:pPr>
            <a:endParaRPr lang="ru-RU"/>
          </a:p>
        </c:txPr>
        <c:crossAx val="1123191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ru-RU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обучающихся, занимающихся физкультурой и спортом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145031907942431"/>
          <c:y val="0.15525045103399107"/>
          <c:w val="0.83566727049160261"/>
          <c:h val="0.59904339742864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Самарская область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F7-4C84-838E-C483F178DD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ПФО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F7-4C84-838E-C483F178DD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Ульяновская область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ПФО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F7-4C84-838E-C483F178DD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Пензенская область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ПФО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F7-4C84-838E-C483F178DD6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Республика Башкортостан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ПФО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F7-4C84-838E-C483F178D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66528"/>
        <c:axId val="27368064"/>
      </c:barChart>
      <c:catAx>
        <c:axId val="27366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ru-RU"/>
          </a:p>
        </c:txPr>
        <c:crossAx val="27368064"/>
        <c:crosses val="autoZero"/>
        <c:auto val="1"/>
        <c:lblAlgn val="ctr"/>
        <c:lblOffset val="100"/>
        <c:noMultiLvlLbl val="0"/>
      </c:catAx>
      <c:valAx>
        <c:axId val="2736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ru-RU"/>
          </a:p>
        </c:txPr>
        <c:crossAx val="2736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Georgia" panose="02040502050405020303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Georgia" panose="02040502050405020303" pitchFamily="18" charset="0"/>
              </a:defRPr>
            </a:pPr>
            <a:r>
              <a:rPr lang="ru-RU" dirty="0">
                <a:latin typeface="Georgia" panose="02040502050405020303" pitchFamily="18" charset="0"/>
              </a:rPr>
              <a:t>Планируемые расходы </a:t>
            </a:r>
            <a:endParaRPr lang="en-US" dirty="0">
              <a:latin typeface="Georgia" panose="02040502050405020303" pitchFamily="18" charset="0"/>
            </a:endParaRPr>
          </a:p>
          <a:p>
            <a:pPr>
              <a:defRPr sz="2400">
                <a:latin typeface="Georgia" panose="02040502050405020303" pitchFamily="18" charset="0"/>
              </a:defRPr>
            </a:pPr>
            <a:r>
              <a:rPr lang="ru-RU" dirty="0">
                <a:latin typeface="Georgia" panose="02040502050405020303" pitchFamily="18" charset="0"/>
              </a:rPr>
              <a:t>(1 396 000,00) </a:t>
            </a:r>
          </a:p>
        </c:rich>
      </c:tx>
      <c:layout>
        <c:manualLayout>
          <c:xMode val="edge"/>
          <c:yMode val="edge"/>
          <c:x val="0.15026348054348215"/>
          <c:y val="2.925054618100317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Планируемые расходы</c:v>
                </c:pt>
              </c:strCache>
            </c:strRef>
          </c:tx>
          <c:explosion val="19"/>
          <c:dPt>
            <c:idx val="0"/>
            <c:bubble3D val="0"/>
            <c:explosion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4A2-4AF8-AC64-97BD56BA3D10}"/>
              </c:ext>
            </c:extLst>
          </c:dPt>
          <c:dPt>
            <c:idx val="1"/>
            <c:bubble3D val="0"/>
            <c:explosion val="15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A2-4AF8-AC64-97BD56BA3D10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4A2-4AF8-AC64-97BD56BA3D10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Georgia" panose="02040502050405020303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A2-4AF8-AC64-97BD56BA3D10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Georgia" panose="02040502050405020303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A2-4AF8-AC64-97BD56BA3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Бюджетные средства</c:v>
                </c:pt>
                <c:pt idx="1">
                  <c:v>Внебюджтеные средства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876000</c:v>
                </c:pt>
                <c:pt idx="1">
                  <c:v>520000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4A2-4AF8-AC64-97BD56BA3D10}"/>
            </c:ext>
          </c:extLst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4A2-4AF8-AC64-97BD56BA3D1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4A2-4AF8-AC64-97BD56BA3D1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4A2-4AF8-AC64-97BD56BA3D10}"/>
              </c:ext>
            </c:extLst>
          </c:dPt>
          <c:cat>
            <c:strRef>
              <c:f>Лист1!$A$2:$A$3</c:f>
              <c:strCache>
                <c:ptCount val="2"/>
                <c:pt idx="0">
                  <c:v>Бюджетные средства</c:v>
                </c:pt>
                <c:pt idx="1">
                  <c:v>Внебюджтеные средства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4A2-4AF8-AC64-97BD56BA3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6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231767816263137"/>
          <c:y val="0.29207070779772271"/>
          <c:w val="0.35258295206864737"/>
          <c:h val="0.35522308305759798"/>
        </c:manualLayout>
      </c:layout>
      <c:overlay val="0"/>
      <c:txPr>
        <a:bodyPr/>
        <a:lstStyle/>
        <a:p>
          <a:pPr>
            <a:defRPr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398">
                <a:latin typeface="Georgia" panose="02040502050405020303" pitchFamily="18" charset="0"/>
              </a:defRPr>
            </a:pPr>
            <a:r>
              <a:rPr lang="ru-RU" dirty="0">
                <a:latin typeface="Georgia" panose="02040502050405020303" pitchFamily="18" charset="0"/>
              </a:rPr>
              <a:t>Оптимизированный бюджет на 19,7%      </a:t>
            </a:r>
          </a:p>
          <a:p>
            <a:pPr>
              <a:defRPr sz="2398">
                <a:latin typeface="Georgia" panose="02040502050405020303" pitchFamily="18" charset="0"/>
              </a:defRPr>
            </a:pPr>
            <a:r>
              <a:rPr lang="ru-RU" dirty="0">
                <a:latin typeface="Georgia" panose="02040502050405020303" pitchFamily="18" charset="0"/>
              </a:rPr>
              <a:t>(1 121 000,00)</a:t>
            </a:r>
          </a:p>
          <a:p>
            <a:pPr>
              <a:defRPr sz="2398">
                <a:latin typeface="Georgia" panose="02040502050405020303" pitchFamily="18" charset="0"/>
              </a:defRPr>
            </a:pPr>
            <a:endParaRPr lang="ru-RU" dirty="0"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0.148949265002185"/>
          <c:y val="2.066125786388623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00933101316861"/>
          <c:y val="0.27827678303077541"/>
          <c:w val="0.47763300034570066"/>
          <c:h val="0.606371726744661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Планируемые расходы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4DD-483A-A8F3-526583123B9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DD-483A-A8F3-526583123B9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4DD-483A-A8F3-526583123B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9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Бюджетные средства</c:v>
                </c:pt>
                <c:pt idx="1">
                  <c:v>Внебюджетные средства</c:v>
                </c:pt>
              </c:strCache>
            </c:strRef>
          </c:cat>
          <c:val>
            <c:numRef>
              <c:f>Лист1!$B$2:$B$3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4DD-483A-A8F3-526583123B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Реальные расходы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4DD-483A-A8F3-526583123B9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DD-483A-A8F3-526583123B9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4DD-483A-A8F3-526583123B9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Georgia" panose="02040502050405020303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Georgia" panose="02040502050405020303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Бюджетные средства</c:v>
                </c:pt>
                <c:pt idx="1">
                  <c:v>Внебюджетные средства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771000</c:v>
                </c:pt>
                <c:pt idx="1">
                  <c:v>350000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4DD-483A-A8F3-526583123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63837395765851501"/>
          <c:y val="0.2874055804918681"/>
          <c:w val="0.31667282155768262"/>
          <c:h val="0.37127564558296478"/>
        </c:manualLayout>
      </c:layout>
      <c:overlay val="0"/>
      <c:txPr>
        <a:bodyPr/>
        <a:lstStyle/>
        <a:p>
          <a:pPr>
            <a:defRPr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D30A2-FF84-40D1-938B-5286B7DDF95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0F9E48-4228-4867-89D8-789008637F58}">
      <dgm:prSet phldrT="[Текст]" custT="1"/>
      <dgm:spPr>
        <a:solidFill>
          <a:schemeClr val="bg1">
            <a:lumMod val="85000"/>
          </a:schemeClr>
        </a:solidFill>
        <a:ln w="28575">
          <a:solidFill>
            <a:srgbClr val="000066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RU" sz="1600" b="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rPr>
            <a:t>СОЗДАНИЕ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RU" sz="1600" b="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rPr>
            <a:t>МУЛЬТИМОДАЛЬНОГО КЛУБА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RU" sz="1600" b="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rPr>
            <a:t>«ШКОЛА -ТЕРРИТОРИЯ </a:t>
          </a:r>
          <a:r>
            <a:rPr lang="ru-RU" sz="1600" b="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rPr>
            <a:t>ВОЗМОЖНОСТЕЙ»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RU" sz="1600" b="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rPr>
            <a:t>НА ОСНОВЕ </a:t>
          </a:r>
          <a:r>
            <a:rPr lang="ru-RU" sz="1500" b="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rPr>
            <a:t>МЕЖВЕДОМСТВЕННОГО</a:t>
          </a:r>
          <a:r>
            <a:rPr lang="ru-RU" sz="1600" b="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rPr>
            <a:t> ВЗАИМОДЕЙСТВИЯ</a:t>
          </a:r>
          <a:endParaRPr lang="ru-RU" sz="1600" b="0" dirty="0">
            <a:solidFill>
              <a:srgbClr val="000066"/>
            </a:solidFill>
            <a:latin typeface="Georgia" panose="02040502050405020303" pitchFamily="18" charset="0"/>
          </a:endParaRPr>
        </a:p>
      </dgm:t>
    </dgm:pt>
    <dgm:pt modelId="{E4E7B36C-9502-47F5-ADC2-C5E1389D32AE}" type="parTrans" cxnId="{A5017C19-ADAE-480C-8F1D-349946F20266}">
      <dgm:prSet/>
      <dgm:spPr/>
      <dgm:t>
        <a:bodyPr/>
        <a:lstStyle/>
        <a:p>
          <a:endParaRPr lang="ru-RU"/>
        </a:p>
      </dgm:t>
    </dgm:pt>
    <dgm:pt modelId="{610D1400-5D4D-4105-BEF5-346D0F910C81}" type="sibTrans" cxnId="{A5017C19-ADAE-480C-8F1D-349946F20266}">
      <dgm:prSet/>
      <dgm:spPr/>
      <dgm:t>
        <a:bodyPr/>
        <a:lstStyle/>
        <a:p>
          <a:endParaRPr lang="ru-RU"/>
        </a:p>
      </dgm:t>
    </dgm:pt>
    <dgm:pt modelId="{7341BC1F-4FEF-4953-A612-27BF45DBB4DE}">
      <dgm:prSet phldrT="[Текст]" custT="1"/>
      <dgm:spPr>
        <a:solidFill>
          <a:schemeClr val="bg1">
            <a:lumMod val="95000"/>
          </a:schemeClr>
        </a:solidFill>
        <a:ln>
          <a:solidFill>
            <a:srgbClr val="000066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1600" b="1" dirty="0">
              <a:solidFill>
                <a:srgbClr val="000066"/>
              </a:solidFill>
              <a:effectLst/>
              <a:latin typeface="Georgia" pitchFamily="18" charset="0"/>
            </a:rPr>
            <a:t>ПРОСВЕТИТЕЛЬСКОЕ</a:t>
          </a:r>
        </a:p>
        <a:p>
          <a:pPr>
            <a:lnSpc>
              <a:spcPct val="100000"/>
            </a:lnSpc>
          </a:pPr>
          <a:r>
            <a:rPr lang="ru-RU" sz="1600" b="1" dirty="0">
              <a:solidFill>
                <a:srgbClr val="000066"/>
              </a:solidFill>
              <a:effectLst/>
              <a:latin typeface="Georgia" pitchFamily="18" charset="0"/>
            </a:rPr>
            <a:t>«12 класс» </a:t>
          </a:r>
        </a:p>
        <a:p>
          <a:pPr>
            <a:lnSpc>
              <a:spcPct val="100000"/>
            </a:lnSpc>
          </a:pPr>
          <a:endParaRPr lang="ru-RU" sz="1600" b="1" dirty="0">
            <a:solidFill>
              <a:srgbClr val="000066"/>
            </a:solidFill>
            <a:effectLst/>
            <a:latin typeface="Georgia" pitchFamily="18" charset="0"/>
          </a:endParaRPr>
        </a:p>
        <a:p>
          <a:pPr>
            <a:lnSpc>
              <a:spcPct val="100000"/>
            </a:lnSpc>
          </a:pPr>
          <a:r>
            <a:rPr lang="ru-RU" sz="1600" b="0" dirty="0">
              <a:solidFill>
                <a:srgbClr val="000066"/>
              </a:solidFill>
              <a:effectLst/>
              <a:latin typeface="Georgia" pitchFamily="18" charset="0"/>
            </a:rPr>
            <a:t>Родители, </a:t>
          </a:r>
        </a:p>
        <a:p>
          <a:pPr>
            <a:lnSpc>
              <a:spcPct val="100000"/>
            </a:lnSpc>
          </a:pPr>
          <a:r>
            <a:rPr lang="ru-RU" sz="1600" b="0" dirty="0">
              <a:solidFill>
                <a:srgbClr val="000066"/>
              </a:solidFill>
              <a:effectLst/>
              <a:latin typeface="Georgia" pitchFamily="18" charset="0"/>
            </a:rPr>
            <a:t>волонтёры,</a:t>
          </a:r>
        </a:p>
        <a:p>
          <a:pPr>
            <a:lnSpc>
              <a:spcPct val="100000"/>
            </a:lnSpc>
          </a:pPr>
          <a:r>
            <a:rPr lang="ru-RU" sz="1600" b="0" dirty="0">
              <a:solidFill>
                <a:srgbClr val="000066"/>
              </a:solidFill>
              <a:effectLst/>
              <a:latin typeface="Georgia" pitchFamily="18" charset="0"/>
            </a:rPr>
            <a:t> педагоги</a:t>
          </a:r>
        </a:p>
      </dgm:t>
    </dgm:pt>
    <dgm:pt modelId="{53C7D4A1-7102-40FB-8CDA-7B21709128F0}" type="parTrans" cxnId="{373DA589-D655-49AB-8974-287E310A702B}">
      <dgm:prSet/>
      <dgm:spPr>
        <a:solidFill>
          <a:srgbClr val="FF0000"/>
        </a:solidFill>
        <a:ln>
          <a:solidFill>
            <a:srgbClr val="000066"/>
          </a:solidFill>
        </a:ln>
      </dgm:spPr>
      <dgm:t>
        <a:bodyPr/>
        <a:lstStyle/>
        <a:p>
          <a:endParaRPr lang="ru-RU"/>
        </a:p>
      </dgm:t>
    </dgm:pt>
    <dgm:pt modelId="{919753E2-C749-450A-903A-2942DC7BED58}" type="sibTrans" cxnId="{373DA589-D655-49AB-8974-287E310A702B}">
      <dgm:prSet/>
      <dgm:spPr/>
      <dgm:t>
        <a:bodyPr/>
        <a:lstStyle/>
        <a:p>
          <a:endParaRPr lang="ru-RU"/>
        </a:p>
      </dgm:t>
    </dgm:pt>
    <dgm:pt modelId="{7781B601-408C-4FC7-99D6-ED528F56F7B6}">
      <dgm:prSet phldrT="[Текст]" custT="1"/>
      <dgm:spPr>
        <a:solidFill>
          <a:schemeClr val="bg1">
            <a:lumMod val="95000"/>
          </a:schemeClr>
        </a:solidFill>
        <a:ln>
          <a:solidFill>
            <a:srgbClr val="000066"/>
          </a:solidFill>
        </a:ln>
      </dgm:spPr>
      <dgm:t>
        <a:bodyPr/>
        <a:lstStyle/>
        <a:p>
          <a:pPr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dirty="0">
              <a:solidFill>
                <a:srgbClr val="000066"/>
              </a:solidFill>
              <a:effectLst/>
              <a:latin typeface="Georgia" pitchFamily="18" charset="0"/>
            </a:rPr>
            <a:t>ИНФОРМАЦИОННО-АНАЛИТИЧЕСКОЕ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>
              <a:solidFill>
                <a:srgbClr val="000066"/>
              </a:solidFill>
              <a:effectLst/>
              <a:latin typeface="Georgia" pitchFamily="18" charset="0"/>
            </a:rPr>
            <a:t>«IT- ЗОЖ»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solidFill>
                <a:srgbClr val="000066"/>
              </a:solidFill>
              <a:effectLst/>
              <a:latin typeface="Georgia" pitchFamily="18" charset="0"/>
            </a:rPr>
            <a:t>СМИ, сайт  ОО,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solidFill>
                <a:srgbClr val="000066"/>
              </a:solidFill>
              <a:effectLst/>
              <a:latin typeface="Georgia" pitchFamily="18" charset="0"/>
            </a:rPr>
            <a:t> социальные </a:t>
          </a:r>
          <a:r>
            <a:rPr lang="ru-RU" sz="1600" dirty="0" smtClean="0">
              <a:solidFill>
                <a:srgbClr val="000066"/>
              </a:solidFill>
              <a:effectLst/>
              <a:latin typeface="Georgia" pitchFamily="18" charset="0"/>
            </a:rPr>
            <a:t>сети</a:t>
          </a:r>
          <a:endParaRPr lang="ru-RU" sz="1600" dirty="0">
            <a:solidFill>
              <a:srgbClr val="000066"/>
            </a:solidFill>
            <a:effectLst/>
            <a:latin typeface="Georgia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solidFill>
                <a:srgbClr val="000066"/>
              </a:solidFill>
              <a:effectLst/>
              <a:latin typeface="Georgia" pitchFamily="18" charset="0"/>
            </a:rPr>
            <a:t> </a:t>
          </a:r>
          <a:r>
            <a:rPr lang="ru-RU" sz="1600" dirty="0" smtClean="0">
              <a:solidFill>
                <a:srgbClr val="000066"/>
              </a:solidFill>
              <a:effectLst/>
              <a:latin typeface="Georgia" pitchFamily="18" charset="0"/>
            </a:rPr>
            <a:t> </a:t>
          </a:r>
          <a:endParaRPr lang="ru-RU" sz="1600" dirty="0">
            <a:solidFill>
              <a:srgbClr val="000066"/>
            </a:solidFill>
            <a:effectLst/>
            <a:latin typeface="Georgia" pitchFamily="18" charset="0"/>
          </a:endParaRPr>
        </a:p>
      </dgm:t>
    </dgm:pt>
    <dgm:pt modelId="{74125A5C-86EC-4341-80FD-21780352C4D9}" type="parTrans" cxnId="{4228EF92-200B-458A-AFAB-4AC6A982183E}">
      <dgm:prSet/>
      <dgm:spPr>
        <a:solidFill>
          <a:srgbClr val="FF0000"/>
        </a:solidFill>
        <a:ln>
          <a:solidFill>
            <a:srgbClr val="000066"/>
          </a:solidFill>
        </a:ln>
      </dgm:spPr>
      <dgm:t>
        <a:bodyPr/>
        <a:lstStyle/>
        <a:p>
          <a:endParaRPr lang="ru-RU"/>
        </a:p>
      </dgm:t>
    </dgm:pt>
    <dgm:pt modelId="{10E1CF95-B6AC-4674-AF42-7E50095693A6}" type="sibTrans" cxnId="{4228EF92-200B-458A-AFAB-4AC6A982183E}">
      <dgm:prSet/>
      <dgm:spPr/>
      <dgm:t>
        <a:bodyPr/>
        <a:lstStyle/>
        <a:p>
          <a:endParaRPr lang="ru-RU"/>
        </a:p>
      </dgm:t>
    </dgm:pt>
    <dgm:pt modelId="{7F354B70-1741-4546-A8EC-FA242924157A}">
      <dgm:prSet custT="1"/>
      <dgm:spPr>
        <a:solidFill>
          <a:schemeClr val="bg1">
            <a:lumMod val="95000"/>
          </a:schemeClr>
        </a:solidFill>
        <a:ln>
          <a:solidFill>
            <a:srgbClr val="000066"/>
          </a:solidFill>
        </a:ln>
      </dgm:spPr>
      <dgm:t>
        <a:bodyPr/>
        <a:lstStyle/>
        <a:p>
          <a:pPr algn="ctr">
            <a:spcAft>
              <a:spcPct val="35000"/>
            </a:spcAft>
          </a:pPr>
          <a:r>
            <a:rPr lang="ru-RU" sz="1600" b="1" dirty="0">
              <a:solidFill>
                <a:srgbClr val="000066"/>
              </a:solidFill>
              <a:effectLst/>
              <a:latin typeface="Georgia" pitchFamily="18" charset="0"/>
            </a:rPr>
            <a:t>ОЗДОРОВИТЕЛЬНОЕ</a:t>
          </a:r>
        </a:p>
        <a:p>
          <a:pPr algn="ctr">
            <a:spcAft>
              <a:spcPct val="35000"/>
            </a:spcAft>
          </a:pPr>
          <a:r>
            <a:rPr lang="ru-RU" sz="1600" b="1" dirty="0">
              <a:solidFill>
                <a:srgbClr val="000066"/>
              </a:solidFill>
              <a:effectLst/>
              <a:latin typeface="Georgia" pitchFamily="18" charset="0"/>
            </a:rPr>
            <a:t>«МедЗОЖ» </a:t>
          </a:r>
        </a:p>
        <a:p>
          <a:pPr algn="ctr">
            <a:spcAft>
              <a:spcPts val="0"/>
            </a:spcAft>
          </a:pPr>
          <a:r>
            <a:rPr lang="ru-RU" sz="1600" dirty="0">
              <a:solidFill>
                <a:srgbClr val="000066"/>
              </a:solidFill>
              <a:effectLst/>
              <a:latin typeface="Georgia" pitchFamily="18" charset="0"/>
            </a:rPr>
            <a:t>Учреждения здравоохранения и  социальной защиты, </a:t>
          </a:r>
        </a:p>
        <a:p>
          <a:pPr algn="ctr">
            <a:spcAft>
              <a:spcPts val="0"/>
            </a:spcAft>
          </a:pPr>
          <a:r>
            <a:rPr lang="ru-RU" sz="1600" dirty="0">
              <a:solidFill>
                <a:srgbClr val="000066"/>
              </a:solidFill>
              <a:effectLst/>
              <a:latin typeface="Georgia" pitchFamily="18" charset="0"/>
            </a:rPr>
            <a:t> «Зона здоровья»</a:t>
          </a:r>
        </a:p>
      </dgm:t>
    </dgm:pt>
    <dgm:pt modelId="{234A76B8-3BCA-4785-8691-612D16E8F114}" type="parTrans" cxnId="{24FE21C3-8760-4A5F-B34E-5BAE216BE21A}">
      <dgm:prSet/>
      <dgm:spPr>
        <a:solidFill>
          <a:srgbClr val="FF0000"/>
        </a:solidFill>
        <a:ln>
          <a:solidFill>
            <a:srgbClr val="000066"/>
          </a:solidFill>
        </a:ln>
      </dgm:spPr>
      <dgm:t>
        <a:bodyPr/>
        <a:lstStyle/>
        <a:p>
          <a:endParaRPr lang="ru-RU"/>
        </a:p>
      </dgm:t>
    </dgm:pt>
    <dgm:pt modelId="{6891FED3-E7A0-4F3A-9845-68E8E8F54276}" type="sibTrans" cxnId="{24FE21C3-8760-4A5F-B34E-5BAE216BE21A}">
      <dgm:prSet/>
      <dgm:spPr/>
      <dgm:t>
        <a:bodyPr/>
        <a:lstStyle/>
        <a:p>
          <a:endParaRPr lang="ru-RU"/>
        </a:p>
      </dgm:t>
    </dgm:pt>
    <dgm:pt modelId="{20D5D4DF-1620-418D-BFF3-5ED0CF1571FC}">
      <dgm:prSet custT="1"/>
      <dgm:spPr>
        <a:solidFill>
          <a:schemeClr val="bg1">
            <a:lumMod val="95000"/>
          </a:schemeClr>
        </a:solidFill>
        <a:ln>
          <a:solidFill>
            <a:srgbClr val="000066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000066"/>
              </a:solidFill>
              <a:effectLst/>
              <a:latin typeface="Georgia" pitchFamily="18" charset="0"/>
            </a:rPr>
            <a:t>СПОРТИВНОЕ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000066"/>
              </a:solidFill>
              <a:effectLst/>
              <a:latin typeface="Georgia" pitchFamily="18" charset="0"/>
            </a:rPr>
            <a:t>«ЗОЖигай!»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dirty="0">
              <a:solidFill>
                <a:srgbClr val="000066"/>
              </a:solidFill>
              <a:effectLst/>
              <a:latin typeface="Georgia" pitchFamily="18" charset="0"/>
            </a:rPr>
            <a:t>ДЮСШ,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dirty="0">
              <a:solidFill>
                <a:srgbClr val="000066"/>
              </a:solidFill>
              <a:effectLst/>
              <a:latin typeface="Georgia" pitchFamily="18" charset="0"/>
            </a:rPr>
            <a:t>комитет  по физической культуре и спорту, УДОД,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dirty="0">
              <a:solidFill>
                <a:srgbClr val="000066"/>
              </a:solidFill>
              <a:effectLst/>
              <a:latin typeface="Georgia" pitchFamily="18" charset="0"/>
            </a:rPr>
            <a:t> общественные организации</a:t>
          </a:r>
        </a:p>
      </dgm:t>
    </dgm:pt>
    <dgm:pt modelId="{75BFEB9C-0202-45F6-8DB2-3600DF4746CF}" type="parTrans" cxnId="{28C4933F-D9AB-4B53-9BB7-949D5E37E2CD}">
      <dgm:prSet/>
      <dgm:spPr>
        <a:solidFill>
          <a:srgbClr val="FF0000"/>
        </a:solidFill>
        <a:ln>
          <a:solidFill>
            <a:srgbClr val="000066"/>
          </a:solidFill>
        </a:ln>
      </dgm:spPr>
      <dgm:t>
        <a:bodyPr/>
        <a:lstStyle/>
        <a:p>
          <a:endParaRPr lang="ru-RU"/>
        </a:p>
      </dgm:t>
    </dgm:pt>
    <dgm:pt modelId="{CE239C22-1F1F-442A-90BC-DBAD45A9AD90}" type="sibTrans" cxnId="{28C4933F-D9AB-4B53-9BB7-949D5E37E2CD}">
      <dgm:prSet/>
      <dgm:spPr/>
      <dgm:t>
        <a:bodyPr/>
        <a:lstStyle/>
        <a:p>
          <a:endParaRPr lang="ru-RU"/>
        </a:p>
      </dgm:t>
    </dgm:pt>
    <dgm:pt modelId="{9087F91F-B208-4FDF-93C3-BB4F86F85A75}" type="pres">
      <dgm:prSet presAssocID="{004D30A2-FF84-40D1-938B-5286B7DDF954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8D6D22-8DF6-4ADE-8DE5-A310B584B2C4}" type="pres">
      <dgm:prSet presAssocID="{D20F9E48-4228-4867-89D8-789008637F58}" presName="centerShape" presStyleLbl="node0" presStyleIdx="0" presStyleCnt="1" custScaleX="140918" custScaleY="112010" custLinFactNeighborX="428" custLinFactNeighborY="-18383"/>
      <dgm:spPr/>
      <dgm:t>
        <a:bodyPr/>
        <a:lstStyle/>
        <a:p>
          <a:endParaRPr lang="ru-RU"/>
        </a:p>
      </dgm:t>
    </dgm:pt>
    <dgm:pt modelId="{671FAA64-E623-4A8B-B35F-2CBAD8FE2341}" type="pres">
      <dgm:prSet presAssocID="{53C7D4A1-7102-40FB-8CDA-7B21709128F0}" presName="parTrans" presStyleLbl="bgSibTrans2D1" presStyleIdx="0" presStyleCnt="4" custAng="16883811" custFlipHor="1" custScaleX="32735" custLinFactNeighborX="-51836" custLinFactNeighborY="11361"/>
      <dgm:spPr/>
      <dgm:t>
        <a:bodyPr/>
        <a:lstStyle/>
        <a:p>
          <a:endParaRPr lang="ru-RU"/>
        </a:p>
      </dgm:t>
    </dgm:pt>
    <dgm:pt modelId="{85C18D99-B624-4AA5-92E0-71173DC532AA}" type="pres">
      <dgm:prSet presAssocID="{7341BC1F-4FEF-4953-A612-27BF45DBB4DE}" presName="node" presStyleLbl="node1" presStyleIdx="0" presStyleCnt="4" custScaleX="120973" custScaleY="140402" custRadScaleRad="90500" custRadScaleInc="48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D09B-916D-4AAC-BF97-43889CD94800}" type="pres">
      <dgm:prSet presAssocID="{74125A5C-86EC-4341-80FD-21780352C4D9}" presName="parTrans" presStyleLbl="bgSibTrans2D1" presStyleIdx="1" presStyleCnt="4" custAng="4827808" custFlipHor="1" custScaleX="25216" custLinFactNeighborX="-54254" custLinFactNeighborY="-4682"/>
      <dgm:spPr/>
      <dgm:t>
        <a:bodyPr/>
        <a:lstStyle/>
        <a:p>
          <a:endParaRPr lang="ru-RU"/>
        </a:p>
      </dgm:t>
    </dgm:pt>
    <dgm:pt modelId="{DCA32503-64F8-4D83-A4B4-51B7EEBCADF0}" type="pres">
      <dgm:prSet presAssocID="{7781B601-408C-4FC7-99D6-ED528F56F7B6}" presName="node" presStyleLbl="node1" presStyleIdx="1" presStyleCnt="4" custScaleX="121016" custScaleY="140370" custRadScaleRad="124332" custRadScaleInc="50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DCFC8-F81F-4AE9-B671-9488FC99C622}" type="pres">
      <dgm:prSet presAssocID="{234A76B8-3BCA-4785-8691-612D16E8F114}" presName="parTrans" presStyleLbl="bgSibTrans2D1" presStyleIdx="2" presStyleCnt="4" custAng="16920760" custFlipHor="1" custScaleX="27477" custLinFactNeighborX="57663" custLinFactNeighborY="-16394"/>
      <dgm:spPr/>
      <dgm:t>
        <a:bodyPr/>
        <a:lstStyle/>
        <a:p>
          <a:endParaRPr lang="ru-RU"/>
        </a:p>
      </dgm:t>
    </dgm:pt>
    <dgm:pt modelId="{BCA1ABDD-1028-44E7-B618-9B9481811736}" type="pres">
      <dgm:prSet presAssocID="{7F354B70-1741-4546-A8EC-FA242924157A}" presName="node" presStyleLbl="node1" presStyleIdx="2" presStyleCnt="4" custScaleX="121016" custScaleY="140402" custRadScaleRad="122261" custRadScaleInc="-48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A04F4-3CFA-40EF-A7E5-66889D892948}" type="pres">
      <dgm:prSet presAssocID="{75BFEB9C-0202-45F6-8DB2-3600DF4746CF}" presName="parTrans" presStyleLbl="bgSibTrans2D1" presStyleIdx="3" presStyleCnt="4" custAng="4780397" custFlipHor="1" custScaleX="31445" custLinFactNeighborX="50583" custLinFactNeighborY="11078"/>
      <dgm:spPr/>
      <dgm:t>
        <a:bodyPr/>
        <a:lstStyle/>
        <a:p>
          <a:endParaRPr lang="ru-RU"/>
        </a:p>
      </dgm:t>
    </dgm:pt>
    <dgm:pt modelId="{12171B00-E5FA-49FF-9ACE-1FD323B661FF}" type="pres">
      <dgm:prSet presAssocID="{20D5D4DF-1620-418D-BFF3-5ED0CF1571FC}" presName="node" presStyleLbl="node1" presStyleIdx="3" presStyleCnt="4" custScaleX="120973" custScaleY="140402" custRadScaleRad="89863" custRadScaleInc="-48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96A491-9647-4D61-A68A-539556205FD6}" type="presOf" srcId="{7F354B70-1741-4546-A8EC-FA242924157A}" destId="{BCA1ABDD-1028-44E7-B618-9B9481811736}" srcOrd="0" destOrd="0" presId="urn:microsoft.com/office/officeart/2005/8/layout/radial4"/>
    <dgm:cxn modelId="{0891A725-7BD8-45CE-8A43-1417D197B9C2}" type="presOf" srcId="{20D5D4DF-1620-418D-BFF3-5ED0CF1571FC}" destId="{12171B00-E5FA-49FF-9ACE-1FD323B661FF}" srcOrd="0" destOrd="0" presId="urn:microsoft.com/office/officeart/2005/8/layout/radial4"/>
    <dgm:cxn modelId="{A5017C19-ADAE-480C-8F1D-349946F20266}" srcId="{004D30A2-FF84-40D1-938B-5286B7DDF954}" destId="{D20F9E48-4228-4867-89D8-789008637F58}" srcOrd="0" destOrd="0" parTransId="{E4E7B36C-9502-47F5-ADC2-C5E1389D32AE}" sibTransId="{610D1400-5D4D-4105-BEF5-346D0F910C81}"/>
    <dgm:cxn modelId="{05655951-61C3-4426-85FC-EFE8D82F1911}" type="presOf" srcId="{004D30A2-FF84-40D1-938B-5286B7DDF954}" destId="{9087F91F-B208-4FDF-93C3-BB4F86F85A75}" srcOrd="0" destOrd="0" presId="urn:microsoft.com/office/officeart/2005/8/layout/radial4"/>
    <dgm:cxn modelId="{854CB15C-286E-443F-B12A-F11EBB117676}" type="presOf" srcId="{234A76B8-3BCA-4785-8691-612D16E8F114}" destId="{4D4DCFC8-F81F-4AE9-B671-9488FC99C622}" srcOrd="0" destOrd="0" presId="urn:microsoft.com/office/officeart/2005/8/layout/radial4"/>
    <dgm:cxn modelId="{1BE37CB0-432C-44CD-AAC7-74EC95CC9CFA}" type="presOf" srcId="{53C7D4A1-7102-40FB-8CDA-7B21709128F0}" destId="{671FAA64-E623-4A8B-B35F-2CBAD8FE2341}" srcOrd="0" destOrd="0" presId="urn:microsoft.com/office/officeart/2005/8/layout/radial4"/>
    <dgm:cxn modelId="{28C4933F-D9AB-4B53-9BB7-949D5E37E2CD}" srcId="{D20F9E48-4228-4867-89D8-789008637F58}" destId="{20D5D4DF-1620-418D-BFF3-5ED0CF1571FC}" srcOrd="3" destOrd="0" parTransId="{75BFEB9C-0202-45F6-8DB2-3600DF4746CF}" sibTransId="{CE239C22-1F1F-442A-90BC-DBAD45A9AD90}"/>
    <dgm:cxn modelId="{AB325543-83A0-497F-9B0E-00BD2A006F5B}" type="presOf" srcId="{7781B601-408C-4FC7-99D6-ED528F56F7B6}" destId="{DCA32503-64F8-4D83-A4B4-51B7EEBCADF0}" srcOrd="0" destOrd="0" presId="urn:microsoft.com/office/officeart/2005/8/layout/radial4"/>
    <dgm:cxn modelId="{AFB63F31-72A6-4386-A388-E5B58FCAAC38}" type="presOf" srcId="{D20F9E48-4228-4867-89D8-789008637F58}" destId="{DC8D6D22-8DF6-4ADE-8DE5-A310B584B2C4}" srcOrd="0" destOrd="0" presId="urn:microsoft.com/office/officeart/2005/8/layout/radial4"/>
    <dgm:cxn modelId="{E9B6BC4C-8E3A-45FD-BCF7-51FCBAB743E9}" type="presOf" srcId="{75BFEB9C-0202-45F6-8DB2-3600DF4746CF}" destId="{89AA04F4-3CFA-40EF-A7E5-66889D892948}" srcOrd="0" destOrd="0" presId="urn:microsoft.com/office/officeart/2005/8/layout/radial4"/>
    <dgm:cxn modelId="{4228EF92-200B-458A-AFAB-4AC6A982183E}" srcId="{D20F9E48-4228-4867-89D8-789008637F58}" destId="{7781B601-408C-4FC7-99D6-ED528F56F7B6}" srcOrd="1" destOrd="0" parTransId="{74125A5C-86EC-4341-80FD-21780352C4D9}" sibTransId="{10E1CF95-B6AC-4674-AF42-7E50095693A6}"/>
    <dgm:cxn modelId="{849DE28A-5F24-4618-A6BE-CADEB6878276}" type="presOf" srcId="{74125A5C-86EC-4341-80FD-21780352C4D9}" destId="{D6F2D09B-916D-4AAC-BF97-43889CD94800}" srcOrd="0" destOrd="0" presId="urn:microsoft.com/office/officeart/2005/8/layout/radial4"/>
    <dgm:cxn modelId="{516332AE-68D2-4DCC-A020-267EF419BC0D}" type="presOf" srcId="{7341BC1F-4FEF-4953-A612-27BF45DBB4DE}" destId="{85C18D99-B624-4AA5-92E0-71173DC532AA}" srcOrd="0" destOrd="0" presId="urn:microsoft.com/office/officeart/2005/8/layout/radial4"/>
    <dgm:cxn modelId="{24FE21C3-8760-4A5F-B34E-5BAE216BE21A}" srcId="{D20F9E48-4228-4867-89D8-789008637F58}" destId="{7F354B70-1741-4546-A8EC-FA242924157A}" srcOrd="2" destOrd="0" parTransId="{234A76B8-3BCA-4785-8691-612D16E8F114}" sibTransId="{6891FED3-E7A0-4F3A-9845-68E8E8F54276}"/>
    <dgm:cxn modelId="{373DA589-D655-49AB-8974-287E310A702B}" srcId="{D20F9E48-4228-4867-89D8-789008637F58}" destId="{7341BC1F-4FEF-4953-A612-27BF45DBB4DE}" srcOrd="0" destOrd="0" parTransId="{53C7D4A1-7102-40FB-8CDA-7B21709128F0}" sibTransId="{919753E2-C749-450A-903A-2942DC7BED58}"/>
    <dgm:cxn modelId="{68C23643-F6D3-4900-A4A5-BE519DEE997D}" type="presParOf" srcId="{9087F91F-B208-4FDF-93C3-BB4F86F85A75}" destId="{DC8D6D22-8DF6-4ADE-8DE5-A310B584B2C4}" srcOrd="0" destOrd="0" presId="urn:microsoft.com/office/officeart/2005/8/layout/radial4"/>
    <dgm:cxn modelId="{55AB005F-65CE-4D8E-B981-A723D809086D}" type="presParOf" srcId="{9087F91F-B208-4FDF-93C3-BB4F86F85A75}" destId="{671FAA64-E623-4A8B-B35F-2CBAD8FE2341}" srcOrd="1" destOrd="0" presId="urn:microsoft.com/office/officeart/2005/8/layout/radial4"/>
    <dgm:cxn modelId="{36AABAAC-BE3D-4E73-8DB6-9B475869D0AC}" type="presParOf" srcId="{9087F91F-B208-4FDF-93C3-BB4F86F85A75}" destId="{85C18D99-B624-4AA5-92E0-71173DC532AA}" srcOrd="2" destOrd="0" presId="urn:microsoft.com/office/officeart/2005/8/layout/radial4"/>
    <dgm:cxn modelId="{A5FE7ABA-3A3D-469F-B522-D2A94F07DCA2}" type="presParOf" srcId="{9087F91F-B208-4FDF-93C3-BB4F86F85A75}" destId="{D6F2D09B-916D-4AAC-BF97-43889CD94800}" srcOrd="3" destOrd="0" presId="urn:microsoft.com/office/officeart/2005/8/layout/radial4"/>
    <dgm:cxn modelId="{000598DB-A57B-4697-B1FA-726AF273584F}" type="presParOf" srcId="{9087F91F-B208-4FDF-93C3-BB4F86F85A75}" destId="{DCA32503-64F8-4D83-A4B4-51B7EEBCADF0}" srcOrd="4" destOrd="0" presId="urn:microsoft.com/office/officeart/2005/8/layout/radial4"/>
    <dgm:cxn modelId="{19C9AE52-8ADA-428A-A1F8-ED5125C83EC6}" type="presParOf" srcId="{9087F91F-B208-4FDF-93C3-BB4F86F85A75}" destId="{4D4DCFC8-F81F-4AE9-B671-9488FC99C622}" srcOrd="5" destOrd="0" presId="urn:microsoft.com/office/officeart/2005/8/layout/radial4"/>
    <dgm:cxn modelId="{6C636ED2-154B-480E-A5EB-57B9023D0CFC}" type="presParOf" srcId="{9087F91F-B208-4FDF-93C3-BB4F86F85A75}" destId="{BCA1ABDD-1028-44E7-B618-9B9481811736}" srcOrd="6" destOrd="0" presId="urn:microsoft.com/office/officeart/2005/8/layout/radial4"/>
    <dgm:cxn modelId="{E1705884-33F6-47E1-9AD2-16F8722F16B5}" type="presParOf" srcId="{9087F91F-B208-4FDF-93C3-BB4F86F85A75}" destId="{89AA04F4-3CFA-40EF-A7E5-66889D892948}" srcOrd="7" destOrd="0" presId="urn:microsoft.com/office/officeart/2005/8/layout/radial4"/>
    <dgm:cxn modelId="{9117F239-F532-49FB-85B5-E88D7E4DF9CE}" type="presParOf" srcId="{9087F91F-B208-4FDF-93C3-BB4F86F85A75}" destId="{12171B00-E5FA-49FF-9ACE-1FD323B661F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EF9911-25E6-49A7-8DED-10BC539AA7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D454E3-054C-4473-96CE-4D60AA1F2397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rgbClr val="000066"/>
          </a:solidFill>
        </a:ln>
      </dgm:spPr>
      <dgm:t>
        <a:bodyPr/>
        <a:lstStyle/>
        <a:p>
          <a:pPr algn="ctr"/>
          <a:r>
            <a: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Увеличится на 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20% </a:t>
          </a:r>
          <a:r>
            <a: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доля обучающихся,  вовлеченных в физкультурно-оздоровительную работу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FD1E0B-09AD-4B9C-A884-18DF3CED94B3}" type="parTrans" cxnId="{8DD61555-A689-4170-8C1D-5ED14E34DDFC}">
      <dgm:prSet/>
      <dgm:spPr/>
      <dgm:t>
        <a:bodyPr/>
        <a:lstStyle/>
        <a:p>
          <a:endParaRPr lang="ru-RU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A59B0-FC67-4943-8800-BDB36A5A029E}" type="sibTrans" cxnId="{8DD61555-A689-4170-8C1D-5ED14E34DDFC}">
      <dgm:prSet/>
      <dgm:spPr/>
      <dgm:t>
        <a:bodyPr/>
        <a:lstStyle/>
        <a:p>
          <a:endParaRPr lang="ru-RU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F707A7-E471-42FF-BD41-251DADF97B24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rgbClr val="000066"/>
          </a:solidFill>
        </a:ln>
      </dgm:spPr>
      <dgm:t>
        <a:bodyPr/>
        <a:lstStyle/>
        <a:p>
          <a:pPr algn="ctr" rtl="0"/>
          <a:r>
            <a: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Увеличится</a:t>
          </a:r>
          <a:r>
            <a:rPr lang="ru-RU" sz="24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на </a:t>
          </a:r>
          <a:r>
            <a:rPr lang="ru-RU" sz="2400" b="1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20% </a:t>
          </a:r>
          <a:r>
            <a:rPr lang="ru-RU" sz="24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доля  обучающихся, занятых в спортивных секциях и кружках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A3DF89-E628-45A3-8DC1-A2CCFF20EC92}" type="parTrans" cxnId="{4E513B23-885F-4BF2-93D0-11342712219F}">
      <dgm:prSet/>
      <dgm:spPr/>
      <dgm:t>
        <a:bodyPr/>
        <a:lstStyle/>
        <a:p>
          <a:endParaRPr lang="ru-RU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C3C371-E559-4B82-8BEF-47D793FD10D1}" type="sibTrans" cxnId="{4E513B23-885F-4BF2-93D0-11342712219F}">
      <dgm:prSet/>
      <dgm:spPr/>
      <dgm:t>
        <a:bodyPr/>
        <a:lstStyle/>
        <a:p>
          <a:endParaRPr lang="ru-RU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F3C589-AF9A-4DD8-8BDB-48B5D12291AB}">
      <dgm:prSet/>
      <dgm:spPr>
        <a:solidFill>
          <a:schemeClr val="accent5">
            <a:lumMod val="40000"/>
            <a:lumOff val="60000"/>
          </a:schemeClr>
        </a:solidFill>
        <a:ln>
          <a:solidFill>
            <a:srgbClr val="000066"/>
          </a:solidFill>
        </a:ln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ОСНОВНОЙ</a:t>
          </a:r>
        </a:p>
      </dgm:t>
    </dgm:pt>
    <dgm:pt modelId="{AF8D71F4-7263-4532-B3B4-7E29B5BB885A}" type="parTrans" cxnId="{02F4C1D3-5808-48C1-9A97-4876EF2CA855}">
      <dgm:prSet/>
      <dgm:spPr/>
      <dgm:t>
        <a:bodyPr/>
        <a:lstStyle/>
        <a:p>
          <a:endParaRPr lang="ru-RU"/>
        </a:p>
      </dgm:t>
    </dgm:pt>
    <dgm:pt modelId="{2D33CE4F-1077-4DD6-B9F6-0D41CFF22D45}" type="sibTrans" cxnId="{02F4C1D3-5808-48C1-9A97-4876EF2CA855}">
      <dgm:prSet/>
      <dgm:spPr/>
      <dgm:t>
        <a:bodyPr/>
        <a:lstStyle/>
        <a:p>
          <a:endParaRPr lang="ru-RU"/>
        </a:p>
      </dgm:t>
    </dgm:pt>
    <dgm:pt modelId="{AB545493-C166-4CDF-B7D6-1555FB7B9577}">
      <dgm:prSet/>
      <dgm:spPr>
        <a:solidFill>
          <a:schemeClr val="accent5">
            <a:lumMod val="40000"/>
            <a:lumOff val="60000"/>
          </a:schemeClr>
        </a:solidFill>
        <a:ln>
          <a:solidFill>
            <a:srgbClr val="000066"/>
          </a:solidFill>
        </a:ln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АНАЛИТИЧЕСКИЙ</a:t>
          </a:r>
        </a:p>
      </dgm:t>
    </dgm:pt>
    <dgm:pt modelId="{9E10B166-2417-41D9-B6F1-1DE865CB381B}" type="parTrans" cxnId="{C99D0537-8F81-45C2-AF93-6561D5BD71FD}">
      <dgm:prSet/>
      <dgm:spPr/>
      <dgm:t>
        <a:bodyPr/>
        <a:lstStyle/>
        <a:p>
          <a:endParaRPr lang="ru-RU"/>
        </a:p>
      </dgm:t>
    </dgm:pt>
    <dgm:pt modelId="{7DFA9B11-D378-44E6-A501-999428B6EA86}" type="sibTrans" cxnId="{C99D0537-8F81-45C2-AF93-6561D5BD71FD}">
      <dgm:prSet/>
      <dgm:spPr/>
      <dgm:t>
        <a:bodyPr/>
        <a:lstStyle/>
        <a:p>
          <a:endParaRPr lang="ru-RU"/>
        </a:p>
      </dgm:t>
    </dgm:pt>
    <dgm:pt modelId="{A0D70E7D-ACAA-463F-BA50-2A0EDED113C0}" type="pres">
      <dgm:prSet presAssocID="{56EF9911-25E6-49A7-8DED-10BC539AA7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157367-8588-4480-995D-D52C60059FDC}" type="pres">
      <dgm:prSet presAssocID="{C9F3C589-AF9A-4DD8-8BDB-48B5D12291AB}" presName="parentLin" presStyleCnt="0"/>
      <dgm:spPr/>
    </dgm:pt>
    <dgm:pt modelId="{0FCAC038-0484-4DE7-A765-5AAB9FC441F4}" type="pres">
      <dgm:prSet presAssocID="{C9F3C589-AF9A-4DD8-8BDB-48B5D12291A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EF96026-0BBA-4948-9523-DA119A3693CC}" type="pres">
      <dgm:prSet presAssocID="{C9F3C589-AF9A-4DD8-8BDB-48B5D12291AB}" presName="parentText" presStyleLbl="node1" presStyleIdx="0" presStyleCnt="4" custLinFactX="7962" custLinFactNeighborX="100000" custLinFactNeighborY="53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41F05-E5A1-49CC-AA4D-FFA0C50C63B0}" type="pres">
      <dgm:prSet presAssocID="{C9F3C589-AF9A-4DD8-8BDB-48B5D12291AB}" presName="negativeSpace" presStyleCnt="0"/>
      <dgm:spPr/>
    </dgm:pt>
    <dgm:pt modelId="{AA448556-E0E1-449D-8ED8-550224DBD946}" type="pres">
      <dgm:prSet presAssocID="{C9F3C589-AF9A-4DD8-8BDB-48B5D12291AB}" presName="childText" presStyleLbl="conFgAcc1" presStyleIdx="0" presStyleCnt="4">
        <dgm:presLayoutVars>
          <dgm:bulletEnabled val="1"/>
        </dgm:presLayoutVars>
      </dgm:prSet>
      <dgm:spPr/>
    </dgm:pt>
    <dgm:pt modelId="{4020838F-7EE8-45C0-938F-B99DB2C9AECC}" type="pres">
      <dgm:prSet presAssocID="{2D33CE4F-1077-4DD6-B9F6-0D41CFF22D45}" presName="spaceBetweenRectangles" presStyleCnt="0"/>
      <dgm:spPr/>
    </dgm:pt>
    <dgm:pt modelId="{9654253A-78E7-4669-90D2-90B0DAFF16B3}" type="pres">
      <dgm:prSet presAssocID="{53D454E3-054C-4473-96CE-4D60AA1F2397}" presName="parentLin" presStyleCnt="0"/>
      <dgm:spPr/>
    </dgm:pt>
    <dgm:pt modelId="{83FBF72C-5F63-4011-9E62-61E242BA9DF5}" type="pres">
      <dgm:prSet presAssocID="{53D454E3-054C-4473-96CE-4D60AA1F239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2E23C17-D683-42CC-88A0-848730C9F33F}" type="pres">
      <dgm:prSet presAssocID="{53D454E3-054C-4473-96CE-4D60AA1F2397}" presName="parentText" presStyleLbl="node1" presStyleIdx="1" presStyleCnt="4" custScaleX="125473" custScaleY="152177" custLinFactNeighborX="3186" custLinFactNeighborY="291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9D393-9B49-4BA9-93E4-81D3758CFC13}" type="pres">
      <dgm:prSet presAssocID="{53D454E3-054C-4473-96CE-4D60AA1F2397}" presName="negativeSpace" presStyleCnt="0"/>
      <dgm:spPr/>
    </dgm:pt>
    <dgm:pt modelId="{AD8249B6-F73C-4A60-BCB2-0A8DE1DF1943}" type="pres">
      <dgm:prSet presAssocID="{53D454E3-054C-4473-96CE-4D60AA1F2397}" presName="childText" presStyleLbl="conFgAcc1" presStyleIdx="1" presStyleCnt="4">
        <dgm:presLayoutVars>
          <dgm:bulletEnabled val="1"/>
        </dgm:presLayoutVars>
      </dgm:prSet>
      <dgm:spPr/>
    </dgm:pt>
    <dgm:pt modelId="{F95C9ED9-C62A-4BA9-9C34-21058A963AC2}" type="pres">
      <dgm:prSet presAssocID="{FC0A59B0-FC67-4943-8800-BDB36A5A029E}" presName="spaceBetweenRectangles" presStyleCnt="0"/>
      <dgm:spPr/>
    </dgm:pt>
    <dgm:pt modelId="{2739525C-52E3-46EC-8E2C-CF5414B51319}" type="pres">
      <dgm:prSet presAssocID="{AB545493-C166-4CDF-B7D6-1555FB7B9577}" presName="parentLin" presStyleCnt="0"/>
      <dgm:spPr/>
    </dgm:pt>
    <dgm:pt modelId="{9FB96122-C4A7-4A0B-8537-6B594A1BC60C}" type="pres">
      <dgm:prSet presAssocID="{AB545493-C166-4CDF-B7D6-1555FB7B957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6DF5535-556A-431F-A267-DB05DFFC7C51}" type="pres">
      <dgm:prSet presAssocID="{AB545493-C166-4CDF-B7D6-1555FB7B9577}" presName="parentText" presStyleLbl="node1" presStyleIdx="2" presStyleCnt="4" custLinFactX="8757" custLinFactNeighborX="100000" custLinFactNeighborY="5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C99E9-C0B4-47DD-B5D0-05704F6E2B85}" type="pres">
      <dgm:prSet presAssocID="{AB545493-C166-4CDF-B7D6-1555FB7B9577}" presName="negativeSpace" presStyleCnt="0"/>
      <dgm:spPr/>
    </dgm:pt>
    <dgm:pt modelId="{65A9B4D4-596B-4F10-8D42-2B85048BE5BC}" type="pres">
      <dgm:prSet presAssocID="{AB545493-C166-4CDF-B7D6-1555FB7B9577}" presName="childText" presStyleLbl="conFgAcc1" presStyleIdx="2" presStyleCnt="4">
        <dgm:presLayoutVars>
          <dgm:bulletEnabled val="1"/>
        </dgm:presLayoutVars>
      </dgm:prSet>
      <dgm:spPr/>
    </dgm:pt>
    <dgm:pt modelId="{9C3A2995-6E2C-474F-8D81-65C02E3BFB5D}" type="pres">
      <dgm:prSet presAssocID="{7DFA9B11-D378-44E6-A501-999428B6EA86}" presName="spaceBetweenRectangles" presStyleCnt="0"/>
      <dgm:spPr/>
    </dgm:pt>
    <dgm:pt modelId="{A068B3D4-BCE0-45D3-AE74-88674A944AA9}" type="pres">
      <dgm:prSet presAssocID="{CBF707A7-E471-42FF-BD41-251DADF97B24}" presName="parentLin" presStyleCnt="0"/>
      <dgm:spPr/>
    </dgm:pt>
    <dgm:pt modelId="{8AACBFDE-1BD6-49E9-BF01-C946A89333F4}" type="pres">
      <dgm:prSet presAssocID="{CBF707A7-E471-42FF-BD41-251DADF97B2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E406DAE-A842-4AA3-9134-FA27976CC773}" type="pres">
      <dgm:prSet presAssocID="{CBF707A7-E471-42FF-BD41-251DADF97B24}" presName="parentText" presStyleLbl="node1" presStyleIdx="3" presStyleCnt="4" custScaleX="123856" custScaleY="1393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3A9C4-884F-4AD2-BB51-8B660A093ADD}" type="pres">
      <dgm:prSet presAssocID="{CBF707A7-E471-42FF-BD41-251DADF97B24}" presName="negativeSpace" presStyleCnt="0"/>
      <dgm:spPr/>
    </dgm:pt>
    <dgm:pt modelId="{B5C9CDC9-BA97-4F52-9237-D78465C18753}" type="pres">
      <dgm:prSet presAssocID="{CBF707A7-E471-42FF-BD41-251DADF97B2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CFEE8B2-3CD1-47CC-A4A7-C6449F2325BC}" type="presOf" srcId="{C9F3C589-AF9A-4DD8-8BDB-48B5D12291AB}" destId="{6EF96026-0BBA-4948-9523-DA119A3693CC}" srcOrd="1" destOrd="0" presId="urn:microsoft.com/office/officeart/2005/8/layout/list1"/>
    <dgm:cxn modelId="{4E513B23-885F-4BF2-93D0-11342712219F}" srcId="{56EF9911-25E6-49A7-8DED-10BC539AA7F5}" destId="{CBF707A7-E471-42FF-BD41-251DADF97B24}" srcOrd="3" destOrd="0" parTransId="{0FA3DF89-E628-45A3-8DC1-A2CCFF20EC92}" sibTransId="{97C3C371-E559-4B82-8BEF-47D793FD10D1}"/>
    <dgm:cxn modelId="{ECD73ED6-1FEE-439F-9ADD-EEB0FC44E622}" type="presOf" srcId="{CBF707A7-E471-42FF-BD41-251DADF97B24}" destId="{8AACBFDE-1BD6-49E9-BF01-C946A89333F4}" srcOrd="0" destOrd="0" presId="urn:microsoft.com/office/officeart/2005/8/layout/list1"/>
    <dgm:cxn modelId="{C99D0537-8F81-45C2-AF93-6561D5BD71FD}" srcId="{56EF9911-25E6-49A7-8DED-10BC539AA7F5}" destId="{AB545493-C166-4CDF-B7D6-1555FB7B9577}" srcOrd="2" destOrd="0" parTransId="{9E10B166-2417-41D9-B6F1-1DE865CB381B}" sibTransId="{7DFA9B11-D378-44E6-A501-999428B6EA86}"/>
    <dgm:cxn modelId="{02F4C1D3-5808-48C1-9A97-4876EF2CA855}" srcId="{56EF9911-25E6-49A7-8DED-10BC539AA7F5}" destId="{C9F3C589-AF9A-4DD8-8BDB-48B5D12291AB}" srcOrd="0" destOrd="0" parTransId="{AF8D71F4-7263-4532-B3B4-7E29B5BB885A}" sibTransId="{2D33CE4F-1077-4DD6-B9F6-0D41CFF22D45}"/>
    <dgm:cxn modelId="{D40B5FDC-4DF8-4811-87FC-C86B5A14927C}" type="presOf" srcId="{CBF707A7-E471-42FF-BD41-251DADF97B24}" destId="{DE406DAE-A842-4AA3-9134-FA27976CC773}" srcOrd="1" destOrd="0" presId="urn:microsoft.com/office/officeart/2005/8/layout/list1"/>
    <dgm:cxn modelId="{FB0AC8C1-E66D-44C1-BBEF-CEEA00C7F787}" type="presOf" srcId="{AB545493-C166-4CDF-B7D6-1555FB7B9577}" destId="{26DF5535-556A-431F-A267-DB05DFFC7C51}" srcOrd="1" destOrd="0" presId="urn:microsoft.com/office/officeart/2005/8/layout/list1"/>
    <dgm:cxn modelId="{E5743856-04FF-43BB-AEAF-5A9949F3D25F}" type="presOf" srcId="{C9F3C589-AF9A-4DD8-8BDB-48B5D12291AB}" destId="{0FCAC038-0484-4DE7-A765-5AAB9FC441F4}" srcOrd="0" destOrd="0" presId="urn:microsoft.com/office/officeart/2005/8/layout/list1"/>
    <dgm:cxn modelId="{8DD61555-A689-4170-8C1D-5ED14E34DDFC}" srcId="{56EF9911-25E6-49A7-8DED-10BC539AA7F5}" destId="{53D454E3-054C-4473-96CE-4D60AA1F2397}" srcOrd="1" destOrd="0" parTransId="{5FFD1E0B-09AD-4B9C-A884-18DF3CED94B3}" sibTransId="{FC0A59B0-FC67-4943-8800-BDB36A5A029E}"/>
    <dgm:cxn modelId="{6FD8970E-C0C4-443E-B45B-8C2A1A9D2071}" type="presOf" srcId="{53D454E3-054C-4473-96CE-4D60AA1F2397}" destId="{32E23C17-D683-42CC-88A0-848730C9F33F}" srcOrd="1" destOrd="0" presId="urn:microsoft.com/office/officeart/2005/8/layout/list1"/>
    <dgm:cxn modelId="{6396D866-4B7B-4C10-ACB3-97DC46761D1C}" type="presOf" srcId="{56EF9911-25E6-49A7-8DED-10BC539AA7F5}" destId="{A0D70E7D-ACAA-463F-BA50-2A0EDED113C0}" srcOrd="0" destOrd="0" presId="urn:microsoft.com/office/officeart/2005/8/layout/list1"/>
    <dgm:cxn modelId="{ACA62E1B-D62B-4C5A-BA9B-DEE58107A5A0}" type="presOf" srcId="{AB545493-C166-4CDF-B7D6-1555FB7B9577}" destId="{9FB96122-C4A7-4A0B-8537-6B594A1BC60C}" srcOrd="0" destOrd="0" presId="urn:microsoft.com/office/officeart/2005/8/layout/list1"/>
    <dgm:cxn modelId="{3653D5DE-AE25-4698-8CED-E8B51C549A4C}" type="presOf" srcId="{53D454E3-054C-4473-96CE-4D60AA1F2397}" destId="{83FBF72C-5F63-4011-9E62-61E242BA9DF5}" srcOrd="0" destOrd="0" presId="urn:microsoft.com/office/officeart/2005/8/layout/list1"/>
    <dgm:cxn modelId="{E61DCBD5-234C-4C3A-BD34-27AD6AB9474B}" type="presParOf" srcId="{A0D70E7D-ACAA-463F-BA50-2A0EDED113C0}" destId="{A6157367-8588-4480-995D-D52C60059FDC}" srcOrd="0" destOrd="0" presId="urn:microsoft.com/office/officeart/2005/8/layout/list1"/>
    <dgm:cxn modelId="{CF778BC2-3750-4EBC-89A8-F1A7E53D7B2C}" type="presParOf" srcId="{A6157367-8588-4480-995D-D52C60059FDC}" destId="{0FCAC038-0484-4DE7-A765-5AAB9FC441F4}" srcOrd="0" destOrd="0" presId="urn:microsoft.com/office/officeart/2005/8/layout/list1"/>
    <dgm:cxn modelId="{32A65750-F372-4D48-80FB-4293803BB266}" type="presParOf" srcId="{A6157367-8588-4480-995D-D52C60059FDC}" destId="{6EF96026-0BBA-4948-9523-DA119A3693CC}" srcOrd="1" destOrd="0" presId="urn:microsoft.com/office/officeart/2005/8/layout/list1"/>
    <dgm:cxn modelId="{A1A93BC1-A9A4-4C36-97C2-A421A007327B}" type="presParOf" srcId="{A0D70E7D-ACAA-463F-BA50-2A0EDED113C0}" destId="{00C41F05-E5A1-49CC-AA4D-FFA0C50C63B0}" srcOrd="1" destOrd="0" presId="urn:microsoft.com/office/officeart/2005/8/layout/list1"/>
    <dgm:cxn modelId="{3CD8EA94-2851-429A-8455-5CA2A7C2EFCF}" type="presParOf" srcId="{A0D70E7D-ACAA-463F-BA50-2A0EDED113C0}" destId="{AA448556-E0E1-449D-8ED8-550224DBD946}" srcOrd="2" destOrd="0" presId="urn:microsoft.com/office/officeart/2005/8/layout/list1"/>
    <dgm:cxn modelId="{38D89246-8F4A-42BC-BEE3-7E5210E06042}" type="presParOf" srcId="{A0D70E7D-ACAA-463F-BA50-2A0EDED113C0}" destId="{4020838F-7EE8-45C0-938F-B99DB2C9AECC}" srcOrd="3" destOrd="0" presId="urn:microsoft.com/office/officeart/2005/8/layout/list1"/>
    <dgm:cxn modelId="{066FB142-5E66-4DF1-A548-2CC4EBFEC44D}" type="presParOf" srcId="{A0D70E7D-ACAA-463F-BA50-2A0EDED113C0}" destId="{9654253A-78E7-4669-90D2-90B0DAFF16B3}" srcOrd="4" destOrd="0" presId="urn:microsoft.com/office/officeart/2005/8/layout/list1"/>
    <dgm:cxn modelId="{FC9B14C0-134C-47F9-89D0-B0BBBF4F6FE4}" type="presParOf" srcId="{9654253A-78E7-4669-90D2-90B0DAFF16B3}" destId="{83FBF72C-5F63-4011-9E62-61E242BA9DF5}" srcOrd="0" destOrd="0" presId="urn:microsoft.com/office/officeart/2005/8/layout/list1"/>
    <dgm:cxn modelId="{837F3A47-C86B-4C31-97B1-05261FE91423}" type="presParOf" srcId="{9654253A-78E7-4669-90D2-90B0DAFF16B3}" destId="{32E23C17-D683-42CC-88A0-848730C9F33F}" srcOrd="1" destOrd="0" presId="urn:microsoft.com/office/officeart/2005/8/layout/list1"/>
    <dgm:cxn modelId="{956CC5F1-1703-4978-B5BE-27E484185C46}" type="presParOf" srcId="{A0D70E7D-ACAA-463F-BA50-2A0EDED113C0}" destId="{9039D393-9B49-4BA9-93E4-81D3758CFC13}" srcOrd="5" destOrd="0" presId="urn:microsoft.com/office/officeart/2005/8/layout/list1"/>
    <dgm:cxn modelId="{B6F067C7-8510-4628-9F0B-2006414D1BEB}" type="presParOf" srcId="{A0D70E7D-ACAA-463F-BA50-2A0EDED113C0}" destId="{AD8249B6-F73C-4A60-BCB2-0A8DE1DF1943}" srcOrd="6" destOrd="0" presId="urn:microsoft.com/office/officeart/2005/8/layout/list1"/>
    <dgm:cxn modelId="{0DC7D8F4-9BC1-4855-BBEA-4300A143F302}" type="presParOf" srcId="{A0D70E7D-ACAA-463F-BA50-2A0EDED113C0}" destId="{F95C9ED9-C62A-4BA9-9C34-21058A963AC2}" srcOrd="7" destOrd="0" presId="urn:microsoft.com/office/officeart/2005/8/layout/list1"/>
    <dgm:cxn modelId="{A9A0762F-1D2F-419F-BFBC-1D382C0F2B41}" type="presParOf" srcId="{A0D70E7D-ACAA-463F-BA50-2A0EDED113C0}" destId="{2739525C-52E3-46EC-8E2C-CF5414B51319}" srcOrd="8" destOrd="0" presId="urn:microsoft.com/office/officeart/2005/8/layout/list1"/>
    <dgm:cxn modelId="{F538C892-C20A-46AE-A79C-6278D2B39B07}" type="presParOf" srcId="{2739525C-52E3-46EC-8E2C-CF5414B51319}" destId="{9FB96122-C4A7-4A0B-8537-6B594A1BC60C}" srcOrd="0" destOrd="0" presId="urn:microsoft.com/office/officeart/2005/8/layout/list1"/>
    <dgm:cxn modelId="{447B3CDC-338D-459F-9D58-6378E751D530}" type="presParOf" srcId="{2739525C-52E3-46EC-8E2C-CF5414B51319}" destId="{26DF5535-556A-431F-A267-DB05DFFC7C51}" srcOrd="1" destOrd="0" presId="urn:microsoft.com/office/officeart/2005/8/layout/list1"/>
    <dgm:cxn modelId="{B9778A99-EEC0-45F4-B209-A241F7D60D37}" type="presParOf" srcId="{A0D70E7D-ACAA-463F-BA50-2A0EDED113C0}" destId="{3DAC99E9-C0B4-47DD-B5D0-05704F6E2B85}" srcOrd="9" destOrd="0" presId="urn:microsoft.com/office/officeart/2005/8/layout/list1"/>
    <dgm:cxn modelId="{CB7239D6-DB73-4BEE-AACD-7DAE7A847B19}" type="presParOf" srcId="{A0D70E7D-ACAA-463F-BA50-2A0EDED113C0}" destId="{65A9B4D4-596B-4F10-8D42-2B85048BE5BC}" srcOrd="10" destOrd="0" presId="urn:microsoft.com/office/officeart/2005/8/layout/list1"/>
    <dgm:cxn modelId="{BEA01C8E-6C1B-45F5-97CA-004EABC65B78}" type="presParOf" srcId="{A0D70E7D-ACAA-463F-BA50-2A0EDED113C0}" destId="{9C3A2995-6E2C-474F-8D81-65C02E3BFB5D}" srcOrd="11" destOrd="0" presId="urn:microsoft.com/office/officeart/2005/8/layout/list1"/>
    <dgm:cxn modelId="{18FB8810-FFA5-41A7-8A1B-984264D4753C}" type="presParOf" srcId="{A0D70E7D-ACAA-463F-BA50-2A0EDED113C0}" destId="{A068B3D4-BCE0-45D3-AE74-88674A944AA9}" srcOrd="12" destOrd="0" presId="urn:microsoft.com/office/officeart/2005/8/layout/list1"/>
    <dgm:cxn modelId="{C2F680E5-D480-4D1C-A771-E6E12CB76F87}" type="presParOf" srcId="{A068B3D4-BCE0-45D3-AE74-88674A944AA9}" destId="{8AACBFDE-1BD6-49E9-BF01-C946A89333F4}" srcOrd="0" destOrd="0" presId="urn:microsoft.com/office/officeart/2005/8/layout/list1"/>
    <dgm:cxn modelId="{3F768D02-09CB-411C-AC55-9C105FDD9455}" type="presParOf" srcId="{A068B3D4-BCE0-45D3-AE74-88674A944AA9}" destId="{DE406DAE-A842-4AA3-9134-FA27976CC773}" srcOrd="1" destOrd="0" presId="urn:microsoft.com/office/officeart/2005/8/layout/list1"/>
    <dgm:cxn modelId="{CEF3DFAE-E979-4862-A4A2-79A85FDF5079}" type="presParOf" srcId="{A0D70E7D-ACAA-463F-BA50-2A0EDED113C0}" destId="{6D43A9C4-884F-4AD2-BB51-8B660A093ADD}" srcOrd="13" destOrd="0" presId="urn:microsoft.com/office/officeart/2005/8/layout/list1"/>
    <dgm:cxn modelId="{84ECE9E5-B95D-443A-BCC8-B36354C1794C}" type="presParOf" srcId="{A0D70E7D-ACAA-463F-BA50-2A0EDED113C0}" destId="{B5C9CDC9-BA97-4F52-9237-D78465C1875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8C866D-4C34-4407-AC4D-68FF9F2A645B}" type="doc">
      <dgm:prSet loTypeId="urn:microsoft.com/office/officeart/2005/8/layout/pList2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E85A86-5170-4B30-8F68-7688601DBD47}">
      <dgm:prSet phldrT="[Текст]" custT="1"/>
      <dgm:spPr>
        <a:solidFill>
          <a:schemeClr val="bg1">
            <a:lumMod val="9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1.Заседания рабочей  группы для реализации проекта (разработка нормативно-правовой базы, переговоры и заключение соглашений между ведомствами)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Times New Roman" pitchFamily="18" charset="0"/>
            </a:rPr>
            <a:t> </a:t>
          </a:r>
        </a:p>
        <a:p>
          <a:pPr algn="just">
            <a:lnSpc>
              <a:spcPct val="100000"/>
            </a:lnSpc>
            <a:spcAft>
              <a:spcPts val="0"/>
            </a:spcAft>
            <a:tabLst>
              <a:tab pos="355600" algn="l"/>
            </a:tabLst>
          </a:pPr>
          <a:r>
            <a:rPr lang="ru-RU" sz="20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2.Мониторинг  физкультурно-оздоровительной       работы, состояния здоровья обучающихся и потребностей/предпочтений детей и родителей в дополнительном образовании и внеурочной занятости по данной теме 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2000" b="1" dirty="0">
            <a:solidFill>
              <a:schemeClr val="tx1">
                <a:lumMod val="95000"/>
                <a:lumOff val="5000"/>
              </a:schemeClr>
            </a:solidFill>
            <a:latin typeface="Georgia" panose="02040502050405020303" pitchFamily="18" charset="0"/>
            <a:cs typeface="Times New Roman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3.Дорожная карта модулей клуба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2000" b="1" dirty="0">
            <a:solidFill>
              <a:srgbClr val="002060"/>
            </a:solidFill>
            <a:latin typeface="Georgia" panose="02040502050405020303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4.Презентация  проекта в  ОО, СМИ   </a:t>
          </a:r>
        </a:p>
      </dgm:t>
    </dgm:pt>
    <dgm:pt modelId="{E5102DD7-5E98-493A-8F72-66FFAC8D9436}" type="parTrans" cxnId="{812188BA-6C48-4D8B-888C-BC085CBE5CB1}">
      <dgm:prSet/>
      <dgm:spPr/>
      <dgm:t>
        <a:bodyPr/>
        <a:lstStyle/>
        <a:p>
          <a:endParaRPr lang="ru-RU"/>
        </a:p>
      </dgm:t>
    </dgm:pt>
    <dgm:pt modelId="{64A6C2CD-4AE9-44BF-A815-1590DA67AB75}" type="sibTrans" cxnId="{812188BA-6C48-4D8B-888C-BC085CBE5CB1}">
      <dgm:prSet/>
      <dgm:spPr/>
      <dgm:t>
        <a:bodyPr/>
        <a:lstStyle/>
        <a:p>
          <a:endParaRPr lang="ru-RU"/>
        </a:p>
      </dgm:t>
    </dgm:pt>
    <dgm:pt modelId="{189E9020-9681-4CC4-9F70-4A78CD6E8CE0}" type="pres">
      <dgm:prSet presAssocID="{668C866D-4C34-4407-AC4D-68FF9F2A64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2F8052-A45E-41E6-BE0A-33EEBEECAA3F}" type="pres">
      <dgm:prSet presAssocID="{668C866D-4C34-4407-AC4D-68FF9F2A645B}" presName="bkgdShp" presStyleLbl="alignAccFollowNode1" presStyleIdx="0" presStyleCnt="1" custFlipVert="1" custFlipHor="1" custScaleX="782" custScaleY="1523" custLinFactY="52928" custLinFactNeighborX="-10895" custLinFactNeighborY="100000"/>
      <dgm:spPr/>
    </dgm:pt>
    <dgm:pt modelId="{09A30C86-9BFB-4458-9461-AD9B4965B766}" type="pres">
      <dgm:prSet presAssocID="{668C866D-4C34-4407-AC4D-68FF9F2A645B}" presName="linComp" presStyleCnt="0"/>
      <dgm:spPr/>
    </dgm:pt>
    <dgm:pt modelId="{C7F06DB1-7BEE-4001-A333-F3A42756C149}" type="pres">
      <dgm:prSet presAssocID="{E0E85A86-5170-4B30-8F68-7688601DBD47}" presName="compNode" presStyleCnt="0"/>
      <dgm:spPr/>
    </dgm:pt>
    <dgm:pt modelId="{FBF5F1BD-B7A0-4BF5-BB7F-19361A3A333D}" type="pres">
      <dgm:prSet presAssocID="{E0E85A86-5170-4B30-8F68-7688601DBD47}" presName="node" presStyleLbl="node1" presStyleIdx="0" presStyleCnt="1" custScaleX="200383" custScaleY="115160" custLinFactNeighborX="915" custLinFactNeighborY="-12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4D90E-EF37-4104-8F2E-1B99E71E51E6}" type="pres">
      <dgm:prSet presAssocID="{E0E85A86-5170-4B30-8F68-7688601DBD47}" presName="invisiNode" presStyleLbl="node1" presStyleIdx="0" presStyleCnt="1"/>
      <dgm:spPr/>
    </dgm:pt>
    <dgm:pt modelId="{3D902D2C-ADE7-4635-8137-8E5D2236E16C}" type="pres">
      <dgm:prSet presAssocID="{E0E85A86-5170-4B30-8F68-7688601DBD47}" presName="imagNode" presStyleLbl="fgImgPlace1" presStyleIdx="0" presStyleCnt="1" custScaleX="4233" custScaleY="21932" custLinFactNeighborX="-18789" custLinFactNeighborY="205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A6878288-2860-4465-A210-D4A61B83CB06}" type="presOf" srcId="{E0E85A86-5170-4B30-8F68-7688601DBD47}" destId="{FBF5F1BD-B7A0-4BF5-BB7F-19361A3A333D}" srcOrd="0" destOrd="0" presId="urn:microsoft.com/office/officeart/2005/8/layout/pList2#1"/>
    <dgm:cxn modelId="{812188BA-6C48-4D8B-888C-BC085CBE5CB1}" srcId="{668C866D-4C34-4407-AC4D-68FF9F2A645B}" destId="{E0E85A86-5170-4B30-8F68-7688601DBD47}" srcOrd="0" destOrd="0" parTransId="{E5102DD7-5E98-493A-8F72-66FFAC8D9436}" sibTransId="{64A6C2CD-4AE9-44BF-A815-1590DA67AB75}"/>
    <dgm:cxn modelId="{30B9D51D-209D-45D7-A7B6-309241F5F288}" type="presOf" srcId="{668C866D-4C34-4407-AC4D-68FF9F2A645B}" destId="{189E9020-9681-4CC4-9F70-4A78CD6E8CE0}" srcOrd="0" destOrd="0" presId="urn:microsoft.com/office/officeart/2005/8/layout/pList2#1"/>
    <dgm:cxn modelId="{6B76F818-FD99-48F7-B26E-0119483727A6}" type="presParOf" srcId="{189E9020-9681-4CC4-9F70-4A78CD6E8CE0}" destId="{012F8052-A45E-41E6-BE0A-33EEBEECAA3F}" srcOrd="0" destOrd="0" presId="urn:microsoft.com/office/officeart/2005/8/layout/pList2#1"/>
    <dgm:cxn modelId="{D35A1999-C9CA-4B67-8ED4-32ABDBDB1770}" type="presParOf" srcId="{189E9020-9681-4CC4-9F70-4A78CD6E8CE0}" destId="{09A30C86-9BFB-4458-9461-AD9B4965B766}" srcOrd="1" destOrd="0" presId="urn:microsoft.com/office/officeart/2005/8/layout/pList2#1"/>
    <dgm:cxn modelId="{8C5B0699-7EF9-4712-9035-C4BC06B99938}" type="presParOf" srcId="{09A30C86-9BFB-4458-9461-AD9B4965B766}" destId="{C7F06DB1-7BEE-4001-A333-F3A42756C149}" srcOrd="0" destOrd="0" presId="urn:microsoft.com/office/officeart/2005/8/layout/pList2#1"/>
    <dgm:cxn modelId="{93A191F0-FD9B-4486-A6F9-22E22AAA898A}" type="presParOf" srcId="{C7F06DB1-7BEE-4001-A333-F3A42756C149}" destId="{FBF5F1BD-B7A0-4BF5-BB7F-19361A3A333D}" srcOrd="0" destOrd="0" presId="urn:microsoft.com/office/officeart/2005/8/layout/pList2#1"/>
    <dgm:cxn modelId="{185E3808-F0F4-406B-9C75-2D361ED3B4E9}" type="presParOf" srcId="{C7F06DB1-7BEE-4001-A333-F3A42756C149}" destId="{18E4D90E-EF37-4104-8F2E-1B99E71E51E6}" srcOrd="1" destOrd="0" presId="urn:microsoft.com/office/officeart/2005/8/layout/pList2#1"/>
    <dgm:cxn modelId="{02837077-DE4B-4FA5-9569-3E60C10FCE55}" type="presParOf" srcId="{C7F06DB1-7BEE-4001-A333-F3A42756C149}" destId="{3D902D2C-ADE7-4635-8137-8E5D2236E16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8C866D-4C34-4407-AC4D-68FF9F2A645B}" type="doc">
      <dgm:prSet loTypeId="urn:microsoft.com/office/officeart/2005/8/layout/pList2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60D21A-9DE5-4994-9C11-02AE3466DC31}">
      <dgm:prSet custT="1"/>
      <dgm:spPr>
        <a:solidFill>
          <a:schemeClr val="bg1">
            <a:lumMod val="9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1.Спартакиады, фестивали, спортивные смены на базе ЦДП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ru-RU" sz="1000" b="1" dirty="0">
            <a:solidFill>
              <a:srgbClr val="002060"/>
            </a:solidFill>
            <a:latin typeface="Georgia" panose="02040502050405020303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2.Конференция </a:t>
          </a:r>
          <a:r>
            <a:rPr lang="ru-RU" sz="2000" b="1" dirty="0" smtClean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«Школа - территория </a:t>
          </a:r>
          <a:r>
            <a:rPr lang="ru-RU" sz="20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возможностей», мастер-классы, «Здоровые уроки»,  лонгмобы, флэшмобы, акции по пропаганде ЗОЖ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ru-RU" sz="1000" b="1" dirty="0">
            <a:solidFill>
              <a:srgbClr val="002060"/>
            </a:solidFill>
            <a:latin typeface="Georgia" panose="02040502050405020303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3.Комплекс ЛФК, родительские лектории, динамические паузы, консультации по вопросам здоровьесбережения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ru-RU" sz="1000" b="1" dirty="0">
            <a:solidFill>
              <a:srgbClr val="002060"/>
            </a:solidFill>
            <a:latin typeface="Georgia" panose="02040502050405020303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4.Конкурсы влогов, интервью, фотографий, анонсы  и репортажи  в СМИ,  сети Интернет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ru-RU" sz="1000" b="1" dirty="0">
            <a:solidFill>
              <a:srgbClr val="002060"/>
            </a:solidFill>
            <a:latin typeface="Georgia" panose="02040502050405020303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5.Ведение индивидуальной карточки обучающегося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ru-RU" sz="1000" b="1" dirty="0">
            <a:solidFill>
              <a:srgbClr val="002060"/>
            </a:solidFill>
            <a:latin typeface="Georgia" panose="02040502050405020303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6.Муниципальные и региональные спортивные соревнования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Georgia" panose="02040502050405020303" pitchFamily="18" charset="0"/>
            <a:cs typeface="Times New Roman" pitchFamily="18" charset="0"/>
          </a:endParaRPr>
        </a:p>
      </dgm:t>
    </dgm:pt>
    <dgm:pt modelId="{5097BDD0-92CD-43E2-A939-C34EEDBCF568}" type="sibTrans" cxnId="{4CE8B5BB-35FD-43F0-BADA-4840A1C739F0}">
      <dgm:prSet/>
      <dgm:spPr/>
      <dgm:t>
        <a:bodyPr/>
        <a:lstStyle/>
        <a:p>
          <a:endParaRPr lang="ru-RU"/>
        </a:p>
      </dgm:t>
    </dgm:pt>
    <dgm:pt modelId="{06B48B54-56FE-44CC-AEDA-8288EACDC981}" type="parTrans" cxnId="{4CE8B5BB-35FD-43F0-BADA-4840A1C739F0}">
      <dgm:prSet/>
      <dgm:spPr/>
      <dgm:t>
        <a:bodyPr/>
        <a:lstStyle/>
        <a:p>
          <a:endParaRPr lang="ru-RU"/>
        </a:p>
      </dgm:t>
    </dgm:pt>
    <dgm:pt modelId="{189E9020-9681-4CC4-9F70-4A78CD6E8CE0}" type="pres">
      <dgm:prSet presAssocID="{668C866D-4C34-4407-AC4D-68FF9F2A64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2F8052-A45E-41E6-BE0A-33EEBEECAA3F}" type="pres">
      <dgm:prSet presAssocID="{668C866D-4C34-4407-AC4D-68FF9F2A645B}" presName="bkgdShp" presStyleLbl="alignAccFollowNode1" presStyleIdx="0" presStyleCnt="1" custFlipVert="1" custFlipHor="1" custScaleX="782" custScaleY="1523" custLinFactY="52928" custLinFactNeighborX="-10895" custLinFactNeighborY="100000"/>
      <dgm:spPr/>
    </dgm:pt>
    <dgm:pt modelId="{09A30C86-9BFB-4458-9461-AD9B4965B766}" type="pres">
      <dgm:prSet presAssocID="{668C866D-4C34-4407-AC4D-68FF9F2A645B}" presName="linComp" presStyleCnt="0"/>
      <dgm:spPr/>
    </dgm:pt>
    <dgm:pt modelId="{853C56AC-A396-4966-8422-A39CD64E46C1}" type="pres">
      <dgm:prSet presAssocID="{9C60D21A-9DE5-4994-9C11-02AE3466DC31}" presName="compNode" presStyleCnt="0"/>
      <dgm:spPr/>
    </dgm:pt>
    <dgm:pt modelId="{DC8B3853-BC41-4429-8270-9F0426D5B12B}" type="pres">
      <dgm:prSet presAssocID="{9C60D21A-9DE5-4994-9C11-02AE3466DC31}" presName="node" presStyleLbl="node1" presStyleIdx="0" presStyleCnt="1" custScaleX="204166" custScaleY="137433" custLinFactNeighborX="914" custLinFactNeighborY="-7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DFAFD-3C76-4E31-9AC5-10B042BD80F4}" type="pres">
      <dgm:prSet presAssocID="{9C60D21A-9DE5-4994-9C11-02AE3466DC31}" presName="invisiNode" presStyleLbl="node1" presStyleIdx="0" presStyleCnt="1"/>
      <dgm:spPr/>
    </dgm:pt>
    <dgm:pt modelId="{5E3EC5A9-AF9C-411D-A9D7-46CBFB89660C}" type="pres">
      <dgm:prSet presAssocID="{9C60D21A-9DE5-4994-9C11-02AE3466DC31}" presName="imagNode" presStyleLbl="fgImgPlace1" presStyleIdx="0" presStyleCnt="1" custFlipVert="1" custScaleX="18714" custScaleY="2077" custLinFactX="-100000" custLinFactY="100000" custLinFactNeighborX="-196953" custLinFactNeighborY="133934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4CE8B5BB-35FD-43F0-BADA-4840A1C739F0}" srcId="{668C866D-4C34-4407-AC4D-68FF9F2A645B}" destId="{9C60D21A-9DE5-4994-9C11-02AE3466DC31}" srcOrd="0" destOrd="0" parTransId="{06B48B54-56FE-44CC-AEDA-8288EACDC981}" sibTransId="{5097BDD0-92CD-43E2-A939-C34EEDBCF568}"/>
    <dgm:cxn modelId="{5C3E14FE-76F0-41A7-B98D-0D32CB4BA237}" type="presOf" srcId="{668C866D-4C34-4407-AC4D-68FF9F2A645B}" destId="{189E9020-9681-4CC4-9F70-4A78CD6E8CE0}" srcOrd="0" destOrd="0" presId="urn:microsoft.com/office/officeart/2005/8/layout/pList2#1"/>
    <dgm:cxn modelId="{86608510-2AD6-4CE6-9722-269C8037AF82}" type="presOf" srcId="{9C60D21A-9DE5-4994-9C11-02AE3466DC31}" destId="{DC8B3853-BC41-4429-8270-9F0426D5B12B}" srcOrd="0" destOrd="0" presId="urn:microsoft.com/office/officeart/2005/8/layout/pList2#1"/>
    <dgm:cxn modelId="{562977AF-7159-4CD0-B5A2-A8D22980E3E4}" type="presParOf" srcId="{189E9020-9681-4CC4-9F70-4A78CD6E8CE0}" destId="{012F8052-A45E-41E6-BE0A-33EEBEECAA3F}" srcOrd="0" destOrd="0" presId="urn:microsoft.com/office/officeart/2005/8/layout/pList2#1"/>
    <dgm:cxn modelId="{D63915E1-247F-4FAC-A754-0048961FA059}" type="presParOf" srcId="{189E9020-9681-4CC4-9F70-4A78CD6E8CE0}" destId="{09A30C86-9BFB-4458-9461-AD9B4965B766}" srcOrd="1" destOrd="0" presId="urn:microsoft.com/office/officeart/2005/8/layout/pList2#1"/>
    <dgm:cxn modelId="{0F6222C0-B370-4F77-B85B-F136C5DC90E3}" type="presParOf" srcId="{09A30C86-9BFB-4458-9461-AD9B4965B766}" destId="{853C56AC-A396-4966-8422-A39CD64E46C1}" srcOrd="0" destOrd="0" presId="urn:microsoft.com/office/officeart/2005/8/layout/pList2#1"/>
    <dgm:cxn modelId="{D593DEE8-81DA-45D9-93C8-45A6DCC8F529}" type="presParOf" srcId="{853C56AC-A396-4966-8422-A39CD64E46C1}" destId="{DC8B3853-BC41-4429-8270-9F0426D5B12B}" srcOrd="0" destOrd="0" presId="urn:microsoft.com/office/officeart/2005/8/layout/pList2#1"/>
    <dgm:cxn modelId="{17A7ECFC-99CF-42EF-84C8-571DB5B182BC}" type="presParOf" srcId="{853C56AC-A396-4966-8422-A39CD64E46C1}" destId="{B85DFAFD-3C76-4E31-9AC5-10B042BD80F4}" srcOrd="1" destOrd="0" presId="urn:microsoft.com/office/officeart/2005/8/layout/pList2#1"/>
    <dgm:cxn modelId="{A7DABC8A-0DC4-4B57-82C0-270F50395485}" type="presParOf" srcId="{853C56AC-A396-4966-8422-A39CD64E46C1}" destId="{5E3EC5A9-AF9C-411D-A9D7-46CBFB89660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4487EF-B5CF-4777-86A9-CC1F62AEC19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5B1E44-C158-4F97-99F9-9024D1597143}">
      <dgm:prSet phldrT="[Текст]" custT="1"/>
      <dgm:spPr>
        <a:solidFill>
          <a:srgbClr val="000066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ВНУТРЕННИЕ</a:t>
          </a:r>
        </a:p>
      </dgm:t>
    </dgm:pt>
    <dgm:pt modelId="{6E71F9F1-0980-4053-BEAE-547C4EAC8F45}" type="parTrans" cxnId="{3BFE2260-55FB-4BC0-8934-5CFEB87E9915}">
      <dgm:prSet/>
      <dgm:spPr/>
      <dgm:t>
        <a:bodyPr/>
        <a:lstStyle/>
        <a:p>
          <a:endParaRPr lang="ru-RU"/>
        </a:p>
      </dgm:t>
    </dgm:pt>
    <dgm:pt modelId="{A81C9EE4-D66A-46F7-A66F-122FAC46AB9C}" type="sibTrans" cxnId="{3BFE2260-55FB-4BC0-8934-5CFEB87E9915}">
      <dgm:prSet/>
      <dgm:spPr/>
      <dgm:t>
        <a:bodyPr/>
        <a:lstStyle/>
        <a:p>
          <a:endParaRPr lang="ru-RU"/>
        </a:p>
      </dgm:t>
    </dgm:pt>
    <dgm:pt modelId="{C3159505-1BC4-43B7-8770-219CD1F97C8C}">
      <dgm:prSet phldrT="[Текст]" custT="1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Кадровые</a:t>
          </a:r>
        </a:p>
      </dgm:t>
    </dgm:pt>
    <dgm:pt modelId="{FD1BFDA7-E61F-4001-ADD2-597E7D4391E4}" type="parTrans" cxnId="{16DD2F4E-AF25-407B-9882-E7AA104EF1F9}">
      <dgm:prSet/>
      <dgm:spPr/>
      <dgm:t>
        <a:bodyPr/>
        <a:lstStyle/>
        <a:p>
          <a:endParaRPr lang="ru-RU"/>
        </a:p>
      </dgm:t>
    </dgm:pt>
    <dgm:pt modelId="{78B8CEFA-78CD-4820-BE50-2688D49F9259}" type="sibTrans" cxnId="{16DD2F4E-AF25-407B-9882-E7AA104EF1F9}">
      <dgm:prSet/>
      <dgm:spPr/>
      <dgm:t>
        <a:bodyPr/>
        <a:lstStyle/>
        <a:p>
          <a:endParaRPr lang="ru-RU"/>
        </a:p>
      </dgm:t>
    </dgm:pt>
    <dgm:pt modelId="{560034C7-4250-472D-92D2-6D17BF83DF96}">
      <dgm:prSet phldrT="[Текст]" custT="1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Информационно-методические</a:t>
          </a:r>
        </a:p>
      </dgm:t>
    </dgm:pt>
    <dgm:pt modelId="{5165DBB0-0A1E-4F21-A1CB-52DFAD9DED8C}" type="parTrans" cxnId="{A7A5D6A7-E111-4ADD-80CC-043A77E4424E}">
      <dgm:prSet/>
      <dgm:spPr/>
      <dgm:t>
        <a:bodyPr/>
        <a:lstStyle/>
        <a:p>
          <a:endParaRPr lang="ru-RU"/>
        </a:p>
      </dgm:t>
    </dgm:pt>
    <dgm:pt modelId="{37E73A72-4C36-4EDE-87D6-A278A62BE1E5}" type="sibTrans" cxnId="{A7A5D6A7-E111-4ADD-80CC-043A77E4424E}">
      <dgm:prSet/>
      <dgm:spPr/>
      <dgm:t>
        <a:bodyPr/>
        <a:lstStyle/>
        <a:p>
          <a:endParaRPr lang="ru-RU"/>
        </a:p>
      </dgm:t>
    </dgm:pt>
    <dgm:pt modelId="{C020E1AC-A44F-4868-BD9D-DE6A98191202}">
      <dgm:prSet phldrT="[Текст]" custT="1"/>
      <dgm:spPr>
        <a:solidFill>
          <a:srgbClr val="000066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8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ВНЕШНИЕ</a:t>
          </a:r>
          <a:endParaRPr lang="ru-RU" sz="220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  <a:ea typeface="+mn-ea"/>
            <a:cs typeface="+mn-cs"/>
          </a:endParaRPr>
        </a:p>
      </dgm:t>
    </dgm:pt>
    <dgm:pt modelId="{424D3D7D-AD1F-4B20-B59C-17A9A22837A9}" type="parTrans" cxnId="{3DA86B64-871C-43C9-A2CC-A2F250415399}">
      <dgm:prSet/>
      <dgm:spPr/>
      <dgm:t>
        <a:bodyPr/>
        <a:lstStyle/>
        <a:p>
          <a:endParaRPr lang="ru-RU"/>
        </a:p>
      </dgm:t>
    </dgm:pt>
    <dgm:pt modelId="{E98E210B-191E-40EA-8302-BEB0933B7B24}" type="sibTrans" cxnId="{3DA86B64-871C-43C9-A2CC-A2F250415399}">
      <dgm:prSet/>
      <dgm:spPr/>
      <dgm:t>
        <a:bodyPr/>
        <a:lstStyle/>
        <a:p>
          <a:endParaRPr lang="ru-RU"/>
        </a:p>
      </dgm:t>
    </dgm:pt>
    <dgm:pt modelId="{ADC369DC-15CC-484B-860C-92C7AA099D5F}">
      <dgm:prSet phldrT="[Текст]" custT="1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marL="179388" marR="0" indent="-179388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Работники медицинских учреждений, учреждений социальной защиты, </a:t>
          </a:r>
          <a:r>
            <a:rPr lang="ru-RU" sz="20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 </a:t>
          </a:r>
          <a:r>
            <a: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ДЮСШ, УДОД, КДМ, </a:t>
          </a:r>
          <a:r>
            <a:rPr lang="ru-RU" sz="20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НКО</a:t>
          </a:r>
          <a:endParaRPr lang="ru-RU" sz="2000" dirty="0"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  <a:cs typeface="Times New Roman" pitchFamily="18" charset="0"/>
          </a:endParaRPr>
        </a:p>
      </dgm:t>
    </dgm:pt>
    <dgm:pt modelId="{E7001607-69D5-4845-A332-80318715BDCE}" type="parTrans" cxnId="{1482716D-71C2-4062-9A3F-69B89E3583DA}">
      <dgm:prSet/>
      <dgm:spPr/>
      <dgm:t>
        <a:bodyPr/>
        <a:lstStyle/>
        <a:p>
          <a:endParaRPr lang="ru-RU"/>
        </a:p>
      </dgm:t>
    </dgm:pt>
    <dgm:pt modelId="{A6836F42-AB2F-47D0-8D49-D1608AD95F70}" type="sibTrans" cxnId="{1482716D-71C2-4062-9A3F-69B89E3583DA}">
      <dgm:prSet/>
      <dgm:spPr/>
      <dgm:t>
        <a:bodyPr/>
        <a:lstStyle/>
        <a:p>
          <a:endParaRPr lang="ru-RU"/>
        </a:p>
      </dgm:t>
    </dgm:pt>
    <dgm:pt modelId="{40EBCE3C-A537-4DDC-8E11-0430CFAACE36}">
      <dgm:prSet phldrT="[Текст]" custT="1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just"/>
          <a:r>
            <a: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Материально-технические</a:t>
          </a:r>
        </a:p>
      </dgm:t>
    </dgm:pt>
    <dgm:pt modelId="{0CF6C73C-D0D0-46C2-9550-594454AE3C4E}" type="parTrans" cxnId="{71C141FE-4B8D-4D9C-AA52-652B0C1CDA37}">
      <dgm:prSet/>
      <dgm:spPr/>
      <dgm:t>
        <a:bodyPr/>
        <a:lstStyle/>
        <a:p>
          <a:endParaRPr lang="ru-RU"/>
        </a:p>
      </dgm:t>
    </dgm:pt>
    <dgm:pt modelId="{C46A1B36-E86C-4E85-89D6-D0C86B0C0859}" type="sibTrans" cxnId="{71C141FE-4B8D-4D9C-AA52-652B0C1CDA37}">
      <dgm:prSet/>
      <dgm:spPr/>
      <dgm:t>
        <a:bodyPr/>
        <a:lstStyle/>
        <a:p>
          <a:endParaRPr lang="ru-RU"/>
        </a:p>
      </dgm:t>
    </dgm:pt>
    <dgm:pt modelId="{964F5406-C79D-4FE5-B7FC-2203DAA329DE}">
      <dgm:prSet phldrT="[Текст]" custT="1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just"/>
          <a:r>
            <a: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Финансово-экономические</a:t>
          </a:r>
        </a:p>
      </dgm:t>
    </dgm:pt>
    <dgm:pt modelId="{2BC6F3FA-E57B-4E30-882B-BF7B6E748E3B}" type="parTrans" cxnId="{67A93033-E4A4-4C75-9FBB-F16D3420262C}">
      <dgm:prSet/>
      <dgm:spPr/>
      <dgm:t>
        <a:bodyPr/>
        <a:lstStyle/>
        <a:p>
          <a:endParaRPr lang="ru-RU"/>
        </a:p>
      </dgm:t>
    </dgm:pt>
    <dgm:pt modelId="{792149D7-4382-4DA0-BA7C-1C09DC401AA2}" type="sibTrans" cxnId="{67A93033-E4A4-4C75-9FBB-F16D3420262C}">
      <dgm:prSet/>
      <dgm:spPr/>
      <dgm:t>
        <a:bodyPr/>
        <a:lstStyle/>
        <a:p>
          <a:endParaRPr lang="ru-RU"/>
        </a:p>
      </dgm:t>
    </dgm:pt>
    <dgm:pt modelId="{6684824B-54EA-4E16-9D9A-D0C380C87E85}">
      <dgm:prSet phldrT="[Текст]" custT="1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marL="179388" indent="-179388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Спонсоры</a:t>
          </a:r>
        </a:p>
      </dgm:t>
    </dgm:pt>
    <dgm:pt modelId="{8199A6DA-A4DA-4AD4-AA44-054DAD535D47}" type="parTrans" cxnId="{44FC227E-97BF-47BB-937E-15B4A136ABA3}">
      <dgm:prSet/>
      <dgm:spPr/>
      <dgm:t>
        <a:bodyPr/>
        <a:lstStyle/>
        <a:p>
          <a:endParaRPr lang="ru-RU"/>
        </a:p>
      </dgm:t>
    </dgm:pt>
    <dgm:pt modelId="{98DB3B1D-1BE4-4B54-A953-99C4928FAEED}" type="sibTrans" cxnId="{44FC227E-97BF-47BB-937E-15B4A136ABA3}">
      <dgm:prSet/>
      <dgm:spPr/>
      <dgm:t>
        <a:bodyPr/>
        <a:lstStyle/>
        <a:p>
          <a:endParaRPr lang="ru-RU"/>
        </a:p>
      </dgm:t>
    </dgm:pt>
    <dgm:pt modelId="{DA3D8CAA-B58F-40BC-A1E2-733DE01F3D5B}">
      <dgm:prSet phldrT="[Текст]" custT="1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marL="179388" indent="-179388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Волонтеры</a:t>
          </a:r>
        </a:p>
      </dgm:t>
    </dgm:pt>
    <dgm:pt modelId="{8A207377-CC0D-48C1-914C-8649E46D2D2F}" type="parTrans" cxnId="{F169712E-9109-42EC-8139-7B01ACBBC5AA}">
      <dgm:prSet/>
      <dgm:spPr/>
      <dgm:t>
        <a:bodyPr/>
        <a:lstStyle/>
        <a:p>
          <a:endParaRPr lang="ru-RU"/>
        </a:p>
      </dgm:t>
    </dgm:pt>
    <dgm:pt modelId="{33F6C651-4A63-400A-9EEC-432DEE21E5AF}" type="sibTrans" cxnId="{F169712E-9109-42EC-8139-7B01ACBBC5AA}">
      <dgm:prSet/>
      <dgm:spPr/>
      <dgm:t>
        <a:bodyPr/>
        <a:lstStyle/>
        <a:p>
          <a:endParaRPr lang="ru-RU"/>
        </a:p>
      </dgm:t>
    </dgm:pt>
    <dgm:pt modelId="{694A1328-D43F-40AE-9F2E-B8BAB8ACB5E7}" type="pres">
      <dgm:prSet presAssocID="{214487EF-B5CF-4777-86A9-CC1F62AEC19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5B698C-13B5-4CE2-9BE4-DC56EC2FBC81}" type="pres">
      <dgm:prSet presAssocID="{315B1E44-C158-4F97-99F9-9024D1597143}" presName="linNode" presStyleCnt="0"/>
      <dgm:spPr/>
    </dgm:pt>
    <dgm:pt modelId="{066E9054-5632-454B-B63B-5D66024AF7A3}" type="pres">
      <dgm:prSet presAssocID="{315B1E44-C158-4F97-99F9-9024D1597143}" presName="parentShp" presStyleLbl="node1" presStyleIdx="0" presStyleCnt="2" custScaleX="60859" custScaleY="104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1CFF6-BB3F-4842-ABA0-72079194FF1F}" type="pres">
      <dgm:prSet presAssocID="{315B1E44-C158-4F97-99F9-9024D1597143}" presName="childShp" presStyleLbl="bgAccFollowNode1" presStyleIdx="0" presStyleCnt="2" custScaleX="122313" custScaleY="90885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ru-RU"/>
        </a:p>
      </dgm:t>
    </dgm:pt>
    <dgm:pt modelId="{4205D1AA-B128-4964-86DB-C6E14DE702E3}" type="pres">
      <dgm:prSet presAssocID="{A81C9EE4-D66A-46F7-A66F-122FAC46AB9C}" presName="spacing" presStyleCnt="0"/>
      <dgm:spPr/>
    </dgm:pt>
    <dgm:pt modelId="{51C9F46C-7060-4D75-981B-6142E3AE09D2}" type="pres">
      <dgm:prSet presAssocID="{C020E1AC-A44F-4868-BD9D-DE6A98191202}" presName="linNode" presStyleCnt="0"/>
      <dgm:spPr/>
    </dgm:pt>
    <dgm:pt modelId="{5747D68D-0069-4572-907A-15279F112C23}" type="pres">
      <dgm:prSet presAssocID="{C020E1AC-A44F-4868-BD9D-DE6A98191202}" presName="parentShp" presStyleLbl="node1" presStyleIdx="1" presStyleCnt="2" custScaleX="61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440A2-5728-4152-8299-8397BA22E594}" type="pres">
      <dgm:prSet presAssocID="{C020E1AC-A44F-4868-BD9D-DE6A98191202}" presName="childShp" presStyleLbl="bgAccFollowNode1" presStyleIdx="1" presStyleCnt="2" custScaleX="121734" custScaleY="103002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ru-RU"/>
        </a:p>
      </dgm:t>
    </dgm:pt>
  </dgm:ptLst>
  <dgm:cxnLst>
    <dgm:cxn modelId="{16DD2F4E-AF25-407B-9882-E7AA104EF1F9}" srcId="{315B1E44-C158-4F97-99F9-9024D1597143}" destId="{C3159505-1BC4-43B7-8770-219CD1F97C8C}" srcOrd="0" destOrd="0" parTransId="{FD1BFDA7-E61F-4001-ADD2-597E7D4391E4}" sibTransId="{78B8CEFA-78CD-4820-BE50-2688D49F9259}"/>
    <dgm:cxn modelId="{44FC227E-97BF-47BB-937E-15B4A136ABA3}" srcId="{C020E1AC-A44F-4868-BD9D-DE6A98191202}" destId="{6684824B-54EA-4E16-9D9A-D0C380C87E85}" srcOrd="1" destOrd="0" parTransId="{8199A6DA-A4DA-4AD4-AA44-054DAD535D47}" sibTransId="{98DB3B1D-1BE4-4B54-A953-99C4928FAEED}"/>
    <dgm:cxn modelId="{5164D045-AE54-422A-AFFB-FD3D3A0B28C5}" type="presOf" srcId="{40EBCE3C-A537-4DDC-8E11-0430CFAACE36}" destId="{EDD1CFF6-BB3F-4842-ABA0-72079194FF1F}" srcOrd="0" destOrd="2" presId="urn:microsoft.com/office/officeart/2005/8/layout/vList6"/>
    <dgm:cxn modelId="{A30E2C8C-82E4-4DDB-9EDB-1BA48782B5CC}" type="presOf" srcId="{315B1E44-C158-4F97-99F9-9024D1597143}" destId="{066E9054-5632-454B-B63B-5D66024AF7A3}" srcOrd="0" destOrd="0" presId="urn:microsoft.com/office/officeart/2005/8/layout/vList6"/>
    <dgm:cxn modelId="{A7A5D6A7-E111-4ADD-80CC-043A77E4424E}" srcId="{315B1E44-C158-4F97-99F9-9024D1597143}" destId="{560034C7-4250-472D-92D2-6D17BF83DF96}" srcOrd="1" destOrd="0" parTransId="{5165DBB0-0A1E-4F21-A1CB-52DFAD9DED8C}" sibTransId="{37E73A72-4C36-4EDE-87D6-A278A62BE1E5}"/>
    <dgm:cxn modelId="{80A045BC-AB19-43A0-8DA4-417084BDC7EE}" type="presOf" srcId="{C3159505-1BC4-43B7-8770-219CD1F97C8C}" destId="{EDD1CFF6-BB3F-4842-ABA0-72079194FF1F}" srcOrd="0" destOrd="0" presId="urn:microsoft.com/office/officeart/2005/8/layout/vList6"/>
    <dgm:cxn modelId="{1B2877B0-ABE0-45A0-9393-95DF49CD19D1}" type="presOf" srcId="{560034C7-4250-472D-92D2-6D17BF83DF96}" destId="{EDD1CFF6-BB3F-4842-ABA0-72079194FF1F}" srcOrd="0" destOrd="1" presId="urn:microsoft.com/office/officeart/2005/8/layout/vList6"/>
    <dgm:cxn modelId="{980C2B3D-9782-430B-9C7F-54C7C7B7739C}" type="presOf" srcId="{964F5406-C79D-4FE5-B7FC-2203DAA329DE}" destId="{EDD1CFF6-BB3F-4842-ABA0-72079194FF1F}" srcOrd="0" destOrd="3" presId="urn:microsoft.com/office/officeart/2005/8/layout/vList6"/>
    <dgm:cxn modelId="{3BFE2260-55FB-4BC0-8934-5CFEB87E9915}" srcId="{214487EF-B5CF-4777-86A9-CC1F62AEC19A}" destId="{315B1E44-C158-4F97-99F9-9024D1597143}" srcOrd="0" destOrd="0" parTransId="{6E71F9F1-0980-4053-BEAE-547C4EAC8F45}" sibTransId="{A81C9EE4-D66A-46F7-A66F-122FAC46AB9C}"/>
    <dgm:cxn modelId="{FDAFF113-171E-4715-8120-075275A04F7D}" type="presOf" srcId="{ADC369DC-15CC-484B-860C-92C7AA099D5F}" destId="{89D440A2-5728-4152-8299-8397BA22E594}" srcOrd="0" destOrd="0" presId="urn:microsoft.com/office/officeart/2005/8/layout/vList6"/>
    <dgm:cxn modelId="{67A93033-E4A4-4C75-9FBB-F16D3420262C}" srcId="{315B1E44-C158-4F97-99F9-9024D1597143}" destId="{964F5406-C79D-4FE5-B7FC-2203DAA329DE}" srcOrd="3" destOrd="0" parTransId="{2BC6F3FA-E57B-4E30-882B-BF7B6E748E3B}" sibTransId="{792149D7-4382-4DA0-BA7C-1C09DC401AA2}"/>
    <dgm:cxn modelId="{32DFD3A8-4F6D-4826-86B7-9FD44037528E}" type="presOf" srcId="{DA3D8CAA-B58F-40BC-A1E2-733DE01F3D5B}" destId="{89D440A2-5728-4152-8299-8397BA22E594}" srcOrd="0" destOrd="2" presId="urn:microsoft.com/office/officeart/2005/8/layout/vList6"/>
    <dgm:cxn modelId="{3DA86B64-871C-43C9-A2CC-A2F250415399}" srcId="{214487EF-B5CF-4777-86A9-CC1F62AEC19A}" destId="{C020E1AC-A44F-4868-BD9D-DE6A98191202}" srcOrd="1" destOrd="0" parTransId="{424D3D7D-AD1F-4B20-B59C-17A9A22837A9}" sibTransId="{E98E210B-191E-40EA-8302-BEB0933B7B24}"/>
    <dgm:cxn modelId="{1482716D-71C2-4062-9A3F-69B89E3583DA}" srcId="{C020E1AC-A44F-4868-BD9D-DE6A98191202}" destId="{ADC369DC-15CC-484B-860C-92C7AA099D5F}" srcOrd="0" destOrd="0" parTransId="{E7001607-69D5-4845-A332-80318715BDCE}" sibTransId="{A6836F42-AB2F-47D0-8D49-D1608AD95F70}"/>
    <dgm:cxn modelId="{AAA6A393-F4A5-421F-963D-58182137E70E}" type="presOf" srcId="{214487EF-B5CF-4777-86A9-CC1F62AEC19A}" destId="{694A1328-D43F-40AE-9F2E-B8BAB8ACB5E7}" srcOrd="0" destOrd="0" presId="urn:microsoft.com/office/officeart/2005/8/layout/vList6"/>
    <dgm:cxn modelId="{F169712E-9109-42EC-8139-7B01ACBBC5AA}" srcId="{C020E1AC-A44F-4868-BD9D-DE6A98191202}" destId="{DA3D8CAA-B58F-40BC-A1E2-733DE01F3D5B}" srcOrd="2" destOrd="0" parTransId="{8A207377-CC0D-48C1-914C-8649E46D2D2F}" sibTransId="{33F6C651-4A63-400A-9EEC-432DEE21E5AF}"/>
    <dgm:cxn modelId="{B29D3AAD-D99D-4E86-9DC5-F456DA0375CC}" type="presOf" srcId="{C020E1AC-A44F-4868-BD9D-DE6A98191202}" destId="{5747D68D-0069-4572-907A-15279F112C23}" srcOrd="0" destOrd="0" presId="urn:microsoft.com/office/officeart/2005/8/layout/vList6"/>
    <dgm:cxn modelId="{71C141FE-4B8D-4D9C-AA52-652B0C1CDA37}" srcId="{315B1E44-C158-4F97-99F9-9024D1597143}" destId="{40EBCE3C-A537-4DDC-8E11-0430CFAACE36}" srcOrd="2" destOrd="0" parTransId="{0CF6C73C-D0D0-46C2-9550-594454AE3C4E}" sibTransId="{C46A1B36-E86C-4E85-89D6-D0C86B0C0859}"/>
    <dgm:cxn modelId="{57F82247-EF7A-4194-B0DA-88B035AEEDA4}" type="presOf" srcId="{6684824B-54EA-4E16-9D9A-D0C380C87E85}" destId="{89D440A2-5728-4152-8299-8397BA22E594}" srcOrd="0" destOrd="1" presId="urn:microsoft.com/office/officeart/2005/8/layout/vList6"/>
    <dgm:cxn modelId="{FDEDA98F-880C-4D41-9CCB-D4C1E6AA776C}" type="presParOf" srcId="{694A1328-D43F-40AE-9F2E-B8BAB8ACB5E7}" destId="{CB5B698C-13B5-4CE2-9BE4-DC56EC2FBC81}" srcOrd="0" destOrd="0" presId="urn:microsoft.com/office/officeart/2005/8/layout/vList6"/>
    <dgm:cxn modelId="{6051BF3D-E145-4D85-B5B8-0670486E9B11}" type="presParOf" srcId="{CB5B698C-13B5-4CE2-9BE4-DC56EC2FBC81}" destId="{066E9054-5632-454B-B63B-5D66024AF7A3}" srcOrd="0" destOrd="0" presId="urn:microsoft.com/office/officeart/2005/8/layout/vList6"/>
    <dgm:cxn modelId="{4D7D7D5D-7051-44F1-98CD-C25816625ED8}" type="presParOf" srcId="{CB5B698C-13B5-4CE2-9BE4-DC56EC2FBC81}" destId="{EDD1CFF6-BB3F-4842-ABA0-72079194FF1F}" srcOrd="1" destOrd="0" presId="urn:microsoft.com/office/officeart/2005/8/layout/vList6"/>
    <dgm:cxn modelId="{E6FDA063-FA8F-4708-9027-2706ED4F3A60}" type="presParOf" srcId="{694A1328-D43F-40AE-9F2E-B8BAB8ACB5E7}" destId="{4205D1AA-B128-4964-86DB-C6E14DE702E3}" srcOrd="1" destOrd="0" presId="urn:microsoft.com/office/officeart/2005/8/layout/vList6"/>
    <dgm:cxn modelId="{E466ACF9-29FB-45A6-A120-61988D6692C6}" type="presParOf" srcId="{694A1328-D43F-40AE-9F2E-B8BAB8ACB5E7}" destId="{51C9F46C-7060-4D75-981B-6142E3AE09D2}" srcOrd="2" destOrd="0" presId="urn:microsoft.com/office/officeart/2005/8/layout/vList6"/>
    <dgm:cxn modelId="{76E585E7-3AE2-46DC-9304-121B834927BC}" type="presParOf" srcId="{51C9F46C-7060-4D75-981B-6142E3AE09D2}" destId="{5747D68D-0069-4572-907A-15279F112C23}" srcOrd="0" destOrd="0" presId="urn:microsoft.com/office/officeart/2005/8/layout/vList6"/>
    <dgm:cxn modelId="{01F870E5-8784-42C7-917B-3864222123CE}" type="presParOf" srcId="{51C9F46C-7060-4D75-981B-6142E3AE09D2}" destId="{89D440A2-5728-4152-8299-8397BA22E5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E8317F-705D-431F-AF3D-78A35CF210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5F9BE0-15F0-4748-A176-D45E120AFE1D}">
      <dgm:prSet phldrT="[Текст]" custT="1"/>
      <dgm:spPr>
        <a:solidFill>
          <a:schemeClr val="bg1">
            <a:lumMod val="95000"/>
          </a:schemeClr>
        </a:solidFill>
        <a:ln>
          <a:solidFill>
            <a:srgbClr val="000066"/>
          </a:solidFill>
        </a:ln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Повышение имиджа образовательной организации</a:t>
          </a:r>
          <a:endParaRPr lang="ru-RU" sz="1600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46CF21-3DA1-41C1-9886-EF995A2FF1D5}" type="parTrans" cxnId="{C6159104-7B01-4BBA-BAEA-9354BF58DDC3}">
      <dgm:prSet/>
      <dgm:spPr/>
      <dgm:t>
        <a:bodyPr/>
        <a:lstStyle/>
        <a:p>
          <a:endParaRPr lang="ru-RU"/>
        </a:p>
      </dgm:t>
    </dgm:pt>
    <dgm:pt modelId="{9EAF6A31-BA68-4BC2-8E7C-59E4E68A62D1}" type="sibTrans" cxnId="{C6159104-7B01-4BBA-BAEA-9354BF58DDC3}">
      <dgm:prSet/>
      <dgm:spPr/>
      <dgm:t>
        <a:bodyPr/>
        <a:lstStyle/>
        <a:p>
          <a:endParaRPr lang="ru-RU"/>
        </a:p>
      </dgm:t>
    </dgm:pt>
    <dgm:pt modelId="{83465D3B-3E5B-44FA-BE27-87C17FA5B472}">
      <dgm:prSet phldrT="[Текст]" custT="1"/>
      <dgm:spPr>
        <a:solidFill>
          <a:schemeClr val="bg1">
            <a:lumMod val="95000"/>
          </a:schemeClr>
        </a:solidFill>
        <a:ln>
          <a:solidFill>
            <a:srgbClr val="000066"/>
          </a:solidFill>
        </a:ln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Улучшение материально-технической базы ОО</a:t>
          </a:r>
        </a:p>
      </dgm:t>
    </dgm:pt>
    <dgm:pt modelId="{B0F63226-23E9-4735-A6A4-673A68259B3E}" type="parTrans" cxnId="{2807BCBD-2D49-4AD8-BDB2-D60A0CAFB9D5}">
      <dgm:prSet/>
      <dgm:spPr/>
      <dgm:t>
        <a:bodyPr/>
        <a:lstStyle/>
        <a:p>
          <a:endParaRPr lang="ru-RU"/>
        </a:p>
      </dgm:t>
    </dgm:pt>
    <dgm:pt modelId="{F0DE3630-93AF-48A8-8074-0DDFD0673D14}" type="sibTrans" cxnId="{2807BCBD-2D49-4AD8-BDB2-D60A0CAFB9D5}">
      <dgm:prSet/>
      <dgm:spPr/>
      <dgm:t>
        <a:bodyPr/>
        <a:lstStyle/>
        <a:p>
          <a:endParaRPr lang="ru-RU"/>
        </a:p>
      </dgm:t>
    </dgm:pt>
    <dgm:pt modelId="{5BE541C3-6217-49CA-A1D2-59F18966DB23}">
      <dgm:prSet custT="1"/>
      <dgm:spPr>
        <a:solidFill>
          <a:schemeClr val="bg1">
            <a:lumMod val="95000"/>
          </a:schemeClr>
        </a:solidFill>
        <a:ln>
          <a:solidFill>
            <a:srgbClr val="000066"/>
          </a:solidFill>
        </a:ln>
      </dgm:spPr>
      <dgm:t>
        <a:bodyPr/>
        <a:lstStyle/>
        <a:p>
          <a:pPr algn="just"/>
          <a:r>
            <a:rPr lang="ru-RU" sz="2400" b="1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Повышение показателей </a:t>
          </a:r>
          <a:r>
            <a:rPr lang="ru-RU" sz="2400" b="1" kern="12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здоровья обучающихся.</a:t>
          </a:r>
          <a:endParaRPr lang="ru-RU" sz="2400" b="1" kern="1200" dirty="0"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  <a:ea typeface="+mn-ea"/>
            <a:cs typeface="+mn-cs"/>
          </a:endParaRPr>
        </a:p>
      </dgm:t>
    </dgm:pt>
    <dgm:pt modelId="{7C73D2D3-CE11-4FC8-AB99-F05C4D37FDD9}" type="parTrans" cxnId="{96C68BD8-98E0-4E7B-9EFD-DE668B51A08D}">
      <dgm:prSet/>
      <dgm:spPr/>
      <dgm:t>
        <a:bodyPr/>
        <a:lstStyle/>
        <a:p>
          <a:endParaRPr lang="ru-RU"/>
        </a:p>
      </dgm:t>
    </dgm:pt>
    <dgm:pt modelId="{F3F1BEEB-8A09-46FF-BC06-1DF492E30706}" type="sibTrans" cxnId="{96C68BD8-98E0-4E7B-9EFD-DE668B51A08D}">
      <dgm:prSet/>
      <dgm:spPr/>
      <dgm:t>
        <a:bodyPr/>
        <a:lstStyle/>
        <a:p>
          <a:endParaRPr lang="ru-RU"/>
        </a:p>
      </dgm:t>
    </dgm:pt>
    <dgm:pt modelId="{BEE1678A-3558-4D4A-936F-0BEA4B120E6C}" type="pres">
      <dgm:prSet presAssocID="{EBE8317F-705D-431F-AF3D-78A35CF210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E4CF71-CE19-4694-8AE7-D2251E92E181}" type="pres">
      <dgm:prSet presAssocID="{315F9BE0-15F0-4748-A176-D45E120AFE1D}" presName="parentLin" presStyleCnt="0"/>
      <dgm:spPr/>
    </dgm:pt>
    <dgm:pt modelId="{FFB9DDD2-B4F9-477D-82E6-175D1A57D337}" type="pres">
      <dgm:prSet presAssocID="{315F9BE0-15F0-4748-A176-D45E120AFE1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D38ADCC-7610-4514-9C1B-893A0A268740}" type="pres">
      <dgm:prSet presAssocID="{315F9BE0-15F0-4748-A176-D45E120AFE1D}" presName="parentText" presStyleLbl="node1" presStyleIdx="0" presStyleCnt="3" custScaleX="125811" custScaleY="219838" custLinFactY="-2707" custLinFactNeighborX="-24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916F5-7F29-4FDC-8168-C52BE1AD22C7}" type="pres">
      <dgm:prSet presAssocID="{315F9BE0-15F0-4748-A176-D45E120AFE1D}" presName="negativeSpace" presStyleCnt="0"/>
      <dgm:spPr/>
    </dgm:pt>
    <dgm:pt modelId="{027CE141-2FF6-4E65-BC63-4DC97CAF5B1D}" type="pres">
      <dgm:prSet presAssocID="{315F9BE0-15F0-4748-A176-D45E120AFE1D}" presName="childText" presStyleLbl="conFgAcc1" presStyleIdx="0" presStyleCnt="3">
        <dgm:presLayoutVars>
          <dgm:bulletEnabled val="1"/>
        </dgm:presLayoutVars>
      </dgm:prSet>
      <dgm:spPr/>
    </dgm:pt>
    <dgm:pt modelId="{08A88B32-6847-47AF-8819-DCFFBC6BA4D9}" type="pres">
      <dgm:prSet presAssocID="{9EAF6A31-BA68-4BC2-8E7C-59E4E68A62D1}" presName="spaceBetweenRectangles" presStyleCnt="0"/>
      <dgm:spPr/>
    </dgm:pt>
    <dgm:pt modelId="{73285E6A-8DAB-48A7-BC81-A1CB4661C328}" type="pres">
      <dgm:prSet presAssocID="{83465D3B-3E5B-44FA-BE27-87C17FA5B472}" presName="parentLin" presStyleCnt="0"/>
      <dgm:spPr/>
    </dgm:pt>
    <dgm:pt modelId="{BB88D1F8-A666-4C07-B022-33965E816E0C}" type="pres">
      <dgm:prSet presAssocID="{83465D3B-3E5B-44FA-BE27-87C17FA5B47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77E4AD7-7FF4-49F0-A9AF-96D815A102DB}" type="pres">
      <dgm:prSet presAssocID="{83465D3B-3E5B-44FA-BE27-87C17FA5B472}" presName="parentText" presStyleLbl="node1" presStyleIdx="1" presStyleCnt="3" custScaleX="125810" custScaleY="2201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CA918-2715-41ED-B97D-244447A65E87}" type="pres">
      <dgm:prSet presAssocID="{83465D3B-3E5B-44FA-BE27-87C17FA5B472}" presName="negativeSpace" presStyleCnt="0"/>
      <dgm:spPr/>
    </dgm:pt>
    <dgm:pt modelId="{A97E2A86-744E-4294-A65F-785E9DF915F7}" type="pres">
      <dgm:prSet presAssocID="{83465D3B-3E5B-44FA-BE27-87C17FA5B472}" presName="childText" presStyleLbl="conFgAcc1" presStyleIdx="1" presStyleCnt="3">
        <dgm:presLayoutVars>
          <dgm:bulletEnabled val="1"/>
        </dgm:presLayoutVars>
      </dgm:prSet>
      <dgm:spPr/>
    </dgm:pt>
    <dgm:pt modelId="{CF137535-712B-46E2-862B-3D6AFA98DF59}" type="pres">
      <dgm:prSet presAssocID="{F0DE3630-93AF-48A8-8074-0DDFD0673D14}" presName="spaceBetweenRectangles" presStyleCnt="0"/>
      <dgm:spPr/>
    </dgm:pt>
    <dgm:pt modelId="{BA358029-F709-4349-8261-2F041EA38030}" type="pres">
      <dgm:prSet presAssocID="{5BE541C3-6217-49CA-A1D2-59F18966DB23}" presName="parentLin" presStyleCnt="0"/>
      <dgm:spPr/>
    </dgm:pt>
    <dgm:pt modelId="{ADD0EE4F-6F47-46AD-BC10-7A9D2027B44C}" type="pres">
      <dgm:prSet presAssocID="{5BE541C3-6217-49CA-A1D2-59F18966DB2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7F93DCC-686C-451D-8513-EFE9525387C1}" type="pres">
      <dgm:prSet presAssocID="{5BE541C3-6217-49CA-A1D2-59F18966DB23}" presName="parentText" presStyleLbl="node1" presStyleIdx="2" presStyleCnt="3" custScaleX="127323" custScaleY="2086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E3DD3-1C11-4621-8532-72ECF0E67AE5}" type="pres">
      <dgm:prSet presAssocID="{5BE541C3-6217-49CA-A1D2-59F18966DB23}" presName="negativeSpace" presStyleCnt="0"/>
      <dgm:spPr/>
    </dgm:pt>
    <dgm:pt modelId="{F6472C3B-7CF8-476B-8109-DAC1E7AC5CCB}" type="pres">
      <dgm:prSet presAssocID="{5BE541C3-6217-49CA-A1D2-59F18966DB2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6C68BD8-98E0-4E7B-9EFD-DE668B51A08D}" srcId="{EBE8317F-705D-431F-AF3D-78A35CF21064}" destId="{5BE541C3-6217-49CA-A1D2-59F18966DB23}" srcOrd="2" destOrd="0" parTransId="{7C73D2D3-CE11-4FC8-AB99-F05C4D37FDD9}" sibTransId="{F3F1BEEB-8A09-46FF-BC06-1DF492E30706}"/>
    <dgm:cxn modelId="{6D6E792F-F480-4283-BC08-C0AD3B95840B}" type="presOf" srcId="{315F9BE0-15F0-4748-A176-D45E120AFE1D}" destId="{6D38ADCC-7610-4514-9C1B-893A0A268740}" srcOrd="1" destOrd="0" presId="urn:microsoft.com/office/officeart/2005/8/layout/list1"/>
    <dgm:cxn modelId="{C6159104-7B01-4BBA-BAEA-9354BF58DDC3}" srcId="{EBE8317F-705D-431F-AF3D-78A35CF21064}" destId="{315F9BE0-15F0-4748-A176-D45E120AFE1D}" srcOrd="0" destOrd="0" parTransId="{8D46CF21-3DA1-41C1-9886-EF995A2FF1D5}" sibTransId="{9EAF6A31-BA68-4BC2-8E7C-59E4E68A62D1}"/>
    <dgm:cxn modelId="{14A4EA7F-2E87-4F18-A171-19FFFDF3B583}" type="presOf" srcId="{5BE541C3-6217-49CA-A1D2-59F18966DB23}" destId="{ADD0EE4F-6F47-46AD-BC10-7A9D2027B44C}" srcOrd="0" destOrd="0" presId="urn:microsoft.com/office/officeart/2005/8/layout/list1"/>
    <dgm:cxn modelId="{012B56D1-E9E9-4D8A-A2E3-052C50EB1D30}" type="presOf" srcId="{83465D3B-3E5B-44FA-BE27-87C17FA5B472}" destId="{C77E4AD7-7FF4-49F0-A9AF-96D815A102DB}" srcOrd="1" destOrd="0" presId="urn:microsoft.com/office/officeart/2005/8/layout/list1"/>
    <dgm:cxn modelId="{50A55AE9-6F90-4000-9C03-AB3B381FD73B}" type="presOf" srcId="{315F9BE0-15F0-4748-A176-D45E120AFE1D}" destId="{FFB9DDD2-B4F9-477D-82E6-175D1A57D337}" srcOrd="0" destOrd="0" presId="urn:microsoft.com/office/officeart/2005/8/layout/list1"/>
    <dgm:cxn modelId="{63CA2F98-71D1-47C1-AD2A-E81815C311D3}" type="presOf" srcId="{83465D3B-3E5B-44FA-BE27-87C17FA5B472}" destId="{BB88D1F8-A666-4C07-B022-33965E816E0C}" srcOrd="0" destOrd="0" presId="urn:microsoft.com/office/officeart/2005/8/layout/list1"/>
    <dgm:cxn modelId="{FE7B518F-5B66-4947-B0FD-D660882C7614}" type="presOf" srcId="{EBE8317F-705D-431F-AF3D-78A35CF21064}" destId="{BEE1678A-3558-4D4A-936F-0BEA4B120E6C}" srcOrd="0" destOrd="0" presId="urn:microsoft.com/office/officeart/2005/8/layout/list1"/>
    <dgm:cxn modelId="{2807BCBD-2D49-4AD8-BDB2-D60A0CAFB9D5}" srcId="{EBE8317F-705D-431F-AF3D-78A35CF21064}" destId="{83465D3B-3E5B-44FA-BE27-87C17FA5B472}" srcOrd="1" destOrd="0" parTransId="{B0F63226-23E9-4735-A6A4-673A68259B3E}" sibTransId="{F0DE3630-93AF-48A8-8074-0DDFD0673D14}"/>
    <dgm:cxn modelId="{4AABDEDC-A41B-4590-AFB3-438F3F123E50}" type="presOf" srcId="{5BE541C3-6217-49CA-A1D2-59F18966DB23}" destId="{27F93DCC-686C-451D-8513-EFE9525387C1}" srcOrd="1" destOrd="0" presId="urn:microsoft.com/office/officeart/2005/8/layout/list1"/>
    <dgm:cxn modelId="{2A79C7F8-6E77-4D7B-AD18-BF4C6CCA2BB8}" type="presParOf" srcId="{BEE1678A-3558-4D4A-936F-0BEA4B120E6C}" destId="{D5E4CF71-CE19-4694-8AE7-D2251E92E181}" srcOrd="0" destOrd="0" presId="urn:microsoft.com/office/officeart/2005/8/layout/list1"/>
    <dgm:cxn modelId="{19CE4A82-D510-4EA3-BF79-41595A759EA9}" type="presParOf" srcId="{D5E4CF71-CE19-4694-8AE7-D2251E92E181}" destId="{FFB9DDD2-B4F9-477D-82E6-175D1A57D337}" srcOrd="0" destOrd="0" presId="urn:microsoft.com/office/officeart/2005/8/layout/list1"/>
    <dgm:cxn modelId="{0064A3D5-F71D-4ADA-A748-F5952CF1A54F}" type="presParOf" srcId="{D5E4CF71-CE19-4694-8AE7-D2251E92E181}" destId="{6D38ADCC-7610-4514-9C1B-893A0A268740}" srcOrd="1" destOrd="0" presId="urn:microsoft.com/office/officeart/2005/8/layout/list1"/>
    <dgm:cxn modelId="{F9A11504-3AC2-4A18-9382-2BDBE57D65F7}" type="presParOf" srcId="{BEE1678A-3558-4D4A-936F-0BEA4B120E6C}" destId="{592916F5-7F29-4FDC-8168-C52BE1AD22C7}" srcOrd="1" destOrd="0" presId="urn:microsoft.com/office/officeart/2005/8/layout/list1"/>
    <dgm:cxn modelId="{A6D50C95-0ABA-44C2-B1B6-40986EED5F03}" type="presParOf" srcId="{BEE1678A-3558-4D4A-936F-0BEA4B120E6C}" destId="{027CE141-2FF6-4E65-BC63-4DC97CAF5B1D}" srcOrd="2" destOrd="0" presId="urn:microsoft.com/office/officeart/2005/8/layout/list1"/>
    <dgm:cxn modelId="{162602A2-3C52-4A95-AAB9-638B8B203A48}" type="presParOf" srcId="{BEE1678A-3558-4D4A-936F-0BEA4B120E6C}" destId="{08A88B32-6847-47AF-8819-DCFFBC6BA4D9}" srcOrd="3" destOrd="0" presId="urn:microsoft.com/office/officeart/2005/8/layout/list1"/>
    <dgm:cxn modelId="{73B1211E-AE4A-487C-B7EA-84BA44E209A4}" type="presParOf" srcId="{BEE1678A-3558-4D4A-936F-0BEA4B120E6C}" destId="{73285E6A-8DAB-48A7-BC81-A1CB4661C328}" srcOrd="4" destOrd="0" presId="urn:microsoft.com/office/officeart/2005/8/layout/list1"/>
    <dgm:cxn modelId="{87D0AB9F-3241-4E0B-8538-3A1399ADECCB}" type="presParOf" srcId="{73285E6A-8DAB-48A7-BC81-A1CB4661C328}" destId="{BB88D1F8-A666-4C07-B022-33965E816E0C}" srcOrd="0" destOrd="0" presId="urn:microsoft.com/office/officeart/2005/8/layout/list1"/>
    <dgm:cxn modelId="{B581E73C-BEFB-414D-86AE-450782B060C1}" type="presParOf" srcId="{73285E6A-8DAB-48A7-BC81-A1CB4661C328}" destId="{C77E4AD7-7FF4-49F0-A9AF-96D815A102DB}" srcOrd="1" destOrd="0" presId="urn:microsoft.com/office/officeart/2005/8/layout/list1"/>
    <dgm:cxn modelId="{84B65043-5C9B-45ED-B7AB-661EEFE0C8A4}" type="presParOf" srcId="{BEE1678A-3558-4D4A-936F-0BEA4B120E6C}" destId="{E4DCA918-2715-41ED-B97D-244447A65E87}" srcOrd="5" destOrd="0" presId="urn:microsoft.com/office/officeart/2005/8/layout/list1"/>
    <dgm:cxn modelId="{724D7C57-F871-4F10-B3C9-3826F4113405}" type="presParOf" srcId="{BEE1678A-3558-4D4A-936F-0BEA4B120E6C}" destId="{A97E2A86-744E-4294-A65F-785E9DF915F7}" srcOrd="6" destOrd="0" presId="urn:microsoft.com/office/officeart/2005/8/layout/list1"/>
    <dgm:cxn modelId="{C1574CC4-B8F6-432B-876F-1F4936FA0339}" type="presParOf" srcId="{BEE1678A-3558-4D4A-936F-0BEA4B120E6C}" destId="{CF137535-712B-46E2-862B-3D6AFA98DF59}" srcOrd="7" destOrd="0" presId="urn:microsoft.com/office/officeart/2005/8/layout/list1"/>
    <dgm:cxn modelId="{6CF76028-4C87-4BE3-8735-F636E334B06F}" type="presParOf" srcId="{BEE1678A-3558-4D4A-936F-0BEA4B120E6C}" destId="{BA358029-F709-4349-8261-2F041EA38030}" srcOrd="8" destOrd="0" presId="urn:microsoft.com/office/officeart/2005/8/layout/list1"/>
    <dgm:cxn modelId="{B7D85220-B3B1-492A-AD9B-774BF1C126A0}" type="presParOf" srcId="{BA358029-F709-4349-8261-2F041EA38030}" destId="{ADD0EE4F-6F47-46AD-BC10-7A9D2027B44C}" srcOrd="0" destOrd="0" presId="urn:microsoft.com/office/officeart/2005/8/layout/list1"/>
    <dgm:cxn modelId="{4A9582A9-01CA-47BF-B07C-491967C0FD4F}" type="presParOf" srcId="{BA358029-F709-4349-8261-2F041EA38030}" destId="{27F93DCC-686C-451D-8513-EFE9525387C1}" srcOrd="1" destOrd="0" presId="urn:microsoft.com/office/officeart/2005/8/layout/list1"/>
    <dgm:cxn modelId="{3AC5A820-3176-40EA-A671-7ED83F34F0FD}" type="presParOf" srcId="{BEE1678A-3558-4D4A-936F-0BEA4B120E6C}" destId="{CF7E3DD3-1C11-4621-8532-72ECF0E67AE5}" srcOrd="9" destOrd="0" presId="urn:microsoft.com/office/officeart/2005/8/layout/list1"/>
    <dgm:cxn modelId="{E67CCB1D-AE7C-48DD-B302-98899C621BA4}" type="presParOf" srcId="{BEE1678A-3558-4D4A-936F-0BEA4B120E6C}" destId="{F6472C3B-7CF8-476B-8109-DAC1E7AC5C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0F82BF-D6D1-4189-BDE4-090C51CD3D42}" type="doc">
      <dgm:prSet loTypeId="urn:microsoft.com/office/officeart/2005/8/layout/process2" loCatId="process" qsTypeId="urn:microsoft.com/office/officeart/2005/8/quickstyle/simple3" qsCatId="simple" csTypeId="urn:microsoft.com/office/officeart/2005/8/colors/accent0_3" csCatId="mainScheme" phldr="1"/>
      <dgm:spPr/>
    </dgm:pt>
    <dgm:pt modelId="{38891FE5-BB90-4EEF-B31A-97E558C91D7B}">
      <dgm:prSet phldrT="[Текст]"/>
      <dgm:spPr>
        <a:solidFill>
          <a:schemeClr val="bg1">
            <a:lumMod val="95000"/>
          </a:schemeClr>
        </a:solidFill>
        <a:ln>
          <a:solidFill>
            <a:srgbClr val="000066"/>
          </a:solidFill>
        </a:ln>
      </dgm:spPr>
      <dgm:t>
        <a:bodyPr/>
        <a:lstStyle/>
        <a:p>
          <a:r>
            <a:rPr lang="ru-RU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ПРОЕКТА В ОБРАЗОВАТЕЛЬНОЙ ОРГАНИЗАЦИИ</a:t>
          </a:r>
        </a:p>
      </dgm:t>
    </dgm:pt>
    <dgm:pt modelId="{9E8843EA-4328-4AE1-839E-B6A823BC0758}" type="parTrans" cxnId="{323D6E6C-45E9-4496-A0D2-AC6A2F30C0DC}">
      <dgm:prSet/>
      <dgm:spPr/>
      <dgm:t>
        <a:bodyPr/>
        <a:lstStyle/>
        <a:p>
          <a:endParaRPr lang="ru-RU"/>
        </a:p>
      </dgm:t>
    </dgm:pt>
    <dgm:pt modelId="{6E2A011C-3BB2-4676-ADBB-ECAC384EDF55}" type="sibTrans" cxnId="{323D6E6C-45E9-4496-A0D2-AC6A2F30C0DC}">
      <dgm:prSet phldrT="1"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84D3AB02-66C1-4166-A948-050E1BD9576E}">
      <dgm:prSet phldrT="[Текст]"/>
      <dgm:spPr>
        <a:solidFill>
          <a:schemeClr val="bg1">
            <a:lumMod val="95000"/>
          </a:schemeClr>
        </a:solidFill>
        <a:ln>
          <a:solidFill>
            <a:srgbClr val="000066"/>
          </a:solidFill>
        </a:ln>
      </dgm:spPr>
      <dgm:t>
        <a:bodyPr/>
        <a:lstStyle/>
        <a:p>
          <a:r>
            <a:rPr lang="ru-RU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ПРОДВИЖЕНИЕ ПРОЕКТА И ЕГО РЕЗУЛЬТАТОВ НА МУНИЦИПАЛЬНОМ УРОВНЕ </a:t>
          </a:r>
        </a:p>
      </dgm:t>
    </dgm:pt>
    <dgm:pt modelId="{7383EF37-57DF-47C0-9657-ED96A636289A}" type="parTrans" cxnId="{D0E6EC9F-CD5B-4BEE-B146-36585AE7BEC2}">
      <dgm:prSet/>
      <dgm:spPr/>
      <dgm:t>
        <a:bodyPr/>
        <a:lstStyle/>
        <a:p>
          <a:endParaRPr lang="ru-RU"/>
        </a:p>
      </dgm:t>
    </dgm:pt>
    <dgm:pt modelId="{9F3AAEEF-77E5-46B9-871F-6C995FE55FFD}" type="sibTrans" cxnId="{D0E6EC9F-CD5B-4BEE-B146-36585AE7BEC2}">
      <dgm:prSet phldrT="2"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CD0CE7FA-F2B0-4FB4-860B-D5702A058F70}">
      <dgm:prSet/>
      <dgm:spPr>
        <a:solidFill>
          <a:schemeClr val="bg1">
            <a:lumMod val="95000"/>
          </a:schemeClr>
        </a:solidFill>
        <a:ln>
          <a:solidFill>
            <a:srgbClr val="000066"/>
          </a:solidFill>
        </a:ln>
      </dgm:spPr>
      <dgm:t>
        <a:bodyPr/>
        <a:lstStyle/>
        <a:p>
          <a:r>
            <a:rPr lang="ru-RU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ПРОДВИЖЕНИЕ ПРОЕКТА И ЕГО РЕЗУЛЬТАТОВ НА  РЕГИОНАЛЬНОМ УРОВНЕ </a:t>
          </a:r>
        </a:p>
      </dgm:t>
    </dgm:pt>
    <dgm:pt modelId="{333174BB-0B9A-4409-A874-DCECC5E7819A}" type="parTrans" cxnId="{16571B25-1256-42CB-918C-31421B7E81A8}">
      <dgm:prSet/>
      <dgm:spPr/>
      <dgm:t>
        <a:bodyPr/>
        <a:lstStyle/>
        <a:p>
          <a:endParaRPr lang="ru-RU"/>
        </a:p>
      </dgm:t>
    </dgm:pt>
    <dgm:pt modelId="{9BE3806E-27BE-4A61-98F7-A19B610EF3DE}" type="sibTrans" cxnId="{16571B25-1256-42CB-918C-31421B7E81A8}">
      <dgm:prSet phldrT="3"/>
      <dgm:spPr/>
      <dgm:t>
        <a:bodyPr/>
        <a:lstStyle/>
        <a:p>
          <a:endParaRPr lang="en-US"/>
        </a:p>
      </dgm:t>
    </dgm:pt>
    <dgm:pt modelId="{A7A12F6C-DC6C-4EE1-B756-84382D22DF14}" type="pres">
      <dgm:prSet presAssocID="{DC0F82BF-D6D1-4189-BDE4-090C51CD3D42}" presName="linearFlow" presStyleCnt="0">
        <dgm:presLayoutVars>
          <dgm:resizeHandles val="exact"/>
        </dgm:presLayoutVars>
      </dgm:prSet>
      <dgm:spPr/>
    </dgm:pt>
    <dgm:pt modelId="{C21A0C3B-BE34-40BB-BB6A-EEEA5E47EF44}" type="pres">
      <dgm:prSet presAssocID="{38891FE5-BB90-4EEF-B31A-97E558C91D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CAAE9-5DFA-4AA5-AE71-0538306084EE}" type="pres">
      <dgm:prSet presAssocID="{6E2A011C-3BB2-4676-ADBB-ECAC384EDF55}" presName="sibTrans" presStyleLbl="sibTrans2D1" presStyleIdx="0" presStyleCnt="2" custAng="112794"/>
      <dgm:spPr/>
      <dgm:t>
        <a:bodyPr/>
        <a:lstStyle/>
        <a:p>
          <a:endParaRPr lang="ru-RU"/>
        </a:p>
      </dgm:t>
    </dgm:pt>
    <dgm:pt modelId="{3F464122-5BB6-430D-8764-8868D36FBBD1}" type="pres">
      <dgm:prSet presAssocID="{6E2A011C-3BB2-4676-ADBB-ECAC384EDF5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5C04F7D-3707-4313-B238-034441023487}" type="pres">
      <dgm:prSet presAssocID="{84D3AB02-66C1-4166-A948-050E1BD9576E}" presName="node" presStyleLbl="node1" presStyleIdx="1" presStyleCnt="3" custLinFactNeighborX="2590" custLinFactNeighborY="-15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3E902-3CF5-4E5E-B764-E12CB4EC5ADC}" type="pres">
      <dgm:prSet presAssocID="{9F3AAEEF-77E5-46B9-871F-6C995FE55FF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EAE62F4-6CA4-45CE-9146-ADAD4D8FED20}" type="pres">
      <dgm:prSet presAssocID="{9F3AAEEF-77E5-46B9-871F-6C995FE55FF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FE8B800-5507-4C32-9CF3-D6F072045268}" type="pres">
      <dgm:prSet presAssocID="{CD0CE7FA-F2B0-4FB4-860B-D5702A058F70}" presName="node" presStyleLbl="node1" presStyleIdx="2" presStyleCnt="3" custLinFactNeighborX="2969" custLinFactNeighborY="-40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6D9134-0D29-4855-9CBB-981E27BCCA50}" type="presOf" srcId="{CD0CE7FA-F2B0-4FB4-860B-D5702A058F70}" destId="{4FE8B800-5507-4C32-9CF3-D6F072045268}" srcOrd="0" destOrd="0" presId="urn:microsoft.com/office/officeart/2005/8/layout/process2"/>
    <dgm:cxn modelId="{78A28792-3A17-44DC-B748-B7EA5663B4D2}" type="presOf" srcId="{38891FE5-BB90-4EEF-B31A-97E558C91D7B}" destId="{C21A0C3B-BE34-40BB-BB6A-EEEA5E47EF44}" srcOrd="0" destOrd="0" presId="urn:microsoft.com/office/officeart/2005/8/layout/process2"/>
    <dgm:cxn modelId="{59174384-E24A-4457-8ADA-D0017BA19796}" type="presOf" srcId="{84D3AB02-66C1-4166-A948-050E1BD9576E}" destId="{65C04F7D-3707-4313-B238-034441023487}" srcOrd="0" destOrd="0" presId="urn:microsoft.com/office/officeart/2005/8/layout/process2"/>
    <dgm:cxn modelId="{AF912D42-FF54-4FAB-9D7C-A3D601602D2D}" type="presOf" srcId="{DC0F82BF-D6D1-4189-BDE4-090C51CD3D42}" destId="{A7A12F6C-DC6C-4EE1-B756-84382D22DF14}" srcOrd="0" destOrd="0" presId="urn:microsoft.com/office/officeart/2005/8/layout/process2"/>
    <dgm:cxn modelId="{F1BE34D7-CD18-4FB6-A820-7A050D2090D1}" type="presOf" srcId="{9F3AAEEF-77E5-46B9-871F-6C995FE55FFD}" destId="{C353E902-3CF5-4E5E-B764-E12CB4EC5ADC}" srcOrd="0" destOrd="0" presId="urn:microsoft.com/office/officeart/2005/8/layout/process2"/>
    <dgm:cxn modelId="{D0E6EC9F-CD5B-4BEE-B146-36585AE7BEC2}" srcId="{DC0F82BF-D6D1-4189-BDE4-090C51CD3D42}" destId="{84D3AB02-66C1-4166-A948-050E1BD9576E}" srcOrd="1" destOrd="0" parTransId="{7383EF37-57DF-47C0-9657-ED96A636289A}" sibTransId="{9F3AAEEF-77E5-46B9-871F-6C995FE55FFD}"/>
    <dgm:cxn modelId="{E7BE35FB-48B2-49B7-8DE0-5E365BD4A9DB}" type="presOf" srcId="{6E2A011C-3BB2-4676-ADBB-ECAC384EDF55}" destId="{3F464122-5BB6-430D-8764-8868D36FBBD1}" srcOrd="1" destOrd="0" presId="urn:microsoft.com/office/officeart/2005/8/layout/process2"/>
    <dgm:cxn modelId="{A1308FC9-B4C3-484C-A924-C0751C2F9C44}" type="presOf" srcId="{6E2A011C-3BB2-4676-ADBB-ECAC384EDF55}" destId="{AEECAAE9-5DFA-4AA5-AE71-0538306084EE}" srcOrd="0" destOrd="0" presId="urn:microsoft.com/office/officeart/2005/8/layout/process2"/>
    <dgm:cxn modelId="{16571B25-1256-42CB-918C-31421B7E81A8}" srcId="{DC0F82BF-D6D1-4189-BDE4-090C51CD3D42}" destId="{CD0CE7FA-F2B0-4FB4-860B-D5702A058F70}" srcOrd="2" destOrd="0" parTransId="{333174BB-0B9A-4409-A874-DCECC5E7819A}" sibTransId="{9BE3806E-27BE-4A61-98F7-A19B610EF3DE}"/>
    <dgm:cxn modelId="{323D6E6C-45E9-4496-A0D2-AC6A2F30C0DC}" srcId="{DC0F82BF-D6D1-4189-BDE4-090C51CD3D42}" destId="{38891FE5-BB90-4EEF-B31A-97E558C91D7B}" srcOrd="0" destOrd="0" parTransId="{9E8843EA-4328-4AE1-839E-B6A823BC0758}" sibTransId="{6E2A011C-3BB2-4676-ADBB-ECAC384EDF55}"/>
    <dgm:cxn modelId="{DB1B7484-651D-49CB-AC9E-3688093BF34B}" type="presOf" srcId="{9F3AAEEF-77E5-46B9-871F-6C995FE55FFD}" destId="{8EAE62F4-6CA4-45CE-9146-ADAD4D8FED20}" srcOrd="1" destOrd="0" presId="urn:microsoft.com/office/officeart/2005/8/layout/process2"/>
    <dgm:cxn modelId="{0498DB40-42E6-4FC6-A504-D8BDCF46B015}" type="presParOf" srcId="{A7A12F6C-DC6C-4EE1-B756-84382D22DF14}" destId="{C21A0C3B-BE34-40BB-BB6A-EEEA5E47EF44}" srcOrd="0" destOrd="0" presId="urn:microsoft.com/office/officeart/2005/8/layout/process2"/>
    <dgm:cxn modelId="{76C1F4EE-1637-4508-AE85-BD48275C2CA7}" type="presParOf" srcId="{A7A12F6C-DC6C-4EE1-B756-84382D22DF14}" destId="{AEECAAE9-5DFA-4AA5-AE71-0538306084EE}" srcOrd="1" destOrd="0" presId="urn:microsoft.com/office/officeart/2005/8/layout/process2"/>
    <dgm:cxn modelId="{C9556162-3A8A-4B0E-9B58-B677F058A6B8}" type="presParOf" srcId="{AEECAAE9-5DFA-4AA5-AE71-0538306084EE}" destId="{3F464122-5BB6-430D-8764-8868D36FBBD1}" srcOrd="0" destOrd="0" presId="urn:microsoft.com/office/officeart/2005/8/layout/process2"/>
    <dgm:cxn modelId="{4D3A424C-D90E-439B-A971-0E894ED7DAF6}" type="presParOf" srcId="{A7A12F6C-DC6C-4EE1-B756-84382D22DF14}" destId="{65C04F7D-3707-4313-B238-034441023487}" srcOrd="2" destOrd="0" presId="urn:microsoft.com/office/officeart/2005/8/layout/process2"/>
    <dgm:cxn modelId="{52188B48-FC53-40A4-8F83-08D4F0EED5B8}" type="presParOf" srcId="{A7A12F6C-DC6C-4EE1-B756-84382D22DF14}" destId="{C353E902-3CF5-4E5E-B764-E12CB4EC5ADC}" srcOrd="3" destOrd="0" presId="urn:microsoft.com/office/officeart/2005/8/layout/process2"/>
    <dgm:cxn modelId="{37B622E1-A19F-4334-A133-FB523C1C0199}" type="presParOf" srcId="{C353E902-3CF5-4E5E-B764-E12CB4EC5ADC}" destId="{8EAE62F4-6CA4-45CE-9146-ADAD4D8FED20}" srcOrd="0" destOrd="0" presId="urn:microsoft.com/office/officeart/2005/8/layout/process2"/>
    <dgm:cxn modelId="{C59195B6-EB31-449C-9122-8BA49006B520}" type="presParOf" srcId="{A7A12F6C-DC6C-4EE1-B756-84382D22DF14}" destId="{4FE8B800-5507-4C32-9CF3-D6F072045268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D6D22-8DF6-4ADE-8DE5-A310B584B2C4}">
      <dsp:nvSpPr>
        <dsp:cNvPr id="0" name=""/>
        <dsp:cNvSpPr/>
      </dsp:nvSpPr>
      <dsp:spPr>
        <a:xfrm>
          <a:off x="2843840" y="2119240"/>
          <a:ext cx="3456344" cy="2747307"/>
        </a:xfrm>
        <a:prstGeom prst="ellipse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rPr>
            <a:t>СОЗДАНИЕ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rPr>
            <a:t>МУЛЬТИМОДАЛЬНОГО КЛУБА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rPr>
            <a:t>«ШКОЛА -ТЕРРИТОРИЯ </a:t>
          </a:r>
          <a:r>
            <a:rPr lang="ru-RU" sz="1600" b="0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rPr>
            <a:t>ВОЗМОЖНОСТЕЙ»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rPr>
            <a:t>НА ОСНОВЕ </a:t>
          </a:r>
          <a:r>
            <a:rPr lang="ru-RU" sz="1500" b="0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rPr>
            <a:t>МЕЖВЕДОМСТВЕННОГО</a:t>
          </a:r>
          <a:r>
            <a:rPr lang="ru-RU" sz="1600" b="0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rPr>
            <a:t> ВЗАИМОДЕЙСТВИЯ</a:t>
          </a:r>
          <a:endParaRPr lang="ru-RU" sz="1600" b="0" kern="1200" dirty="0">
            <a:solidFill>
              <a:srgbClr val="000066"/>
            </a:solidFill>
            <a:latin typeface="Georgia" panose="02040502050405020303" pitchFamily="18" charset="0"/>
          </a:endParaRPr>
        </a:p>
      </dsp:txBody>
      <dsp:txXfrm>
        <a:off x="3350010" y="2521574"/>
        <a:ext cx="2444004" cy="1942639"/>
      </dsp:txXfrm>
    </dsp:sp>
    <dsp:sp modelId="{671FAA64-E623-4A8B-B35F-2CBAD8FE2341}">
      <dsp:nvSpPr>
        <dsp:cNvPr id="0" name=""/>
        <dsp:cNvSpPr/>
      </dsp:nvSpPr>
      <dsp:spPr>
        <a:xfrm rot="3038294" flipH="1">
          <a:off x="5670535" y="4454627"/>
          <a:ext cx="586339" cy="699029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00006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18D99-B624-4AA5-92E0-71173DC532AA}">
      <dsp:nvSpPr>
        <dsp:cNvPr id="0" name=""/>
        <dsp:cNvSpPr/>
      </dsp:nvSpPr>
      <dsp:spPr>
        <a:xfrm>
          <a:off x="6273794" y="3836092"/>
          <a:ext cx="2818788" cy="261720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0066"/>
              </a:solidFill>
              <a:effectLst/>
              <a:latin typeface="Georgia" pitchFamily="18" charset="0"/>
            </a:rPr>
            <a:t>ПРОСВЕТИТЕЛЬСКОЕ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0066"/>
              </a:solidFill>
              <a:effectLst/>
              <a:latin typeface="Georgia" pitchFamily="18" charset="0"/>
            </a:rPr>
            <a:t>«12 класс»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0066"/>
            </a:solidFill>
            <a:effectLst/>
            <a:latin typeface="Georgia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rgbClr val="000066"/>
              </a:solidFill>
              <a:effectLst/>
              <a:latin typeface="Georgia" pitchFamily="18" charset="0"/>
            </a:rPr>
            <a:t>Родители,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rgbClr val="000066"/>
              </a:solidFill>
              <a:effectLst/>
              <a:latin typeface="Georgia" pitchFamily="18" charset="0"/>
            </a:rPr>
            <a:t>волонтёры,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rgbClr val="000066"/>
              </a:solidFill>
              <a:effectLst/>
              <a:latin typeface="Georgia" pitchFamily="18" charset="0"/>
            </a:rPr>
            <a:t> педагоги</a:t>
          </a:r>
        </a:p>
      </dsp:txBody>
      <dsp:txXfrm>
        <a:off x="6350449" y="3912747"/>
        <a:ext cx="2665478" cy="2463892"/>
      </dsp:txXfrm>
    </dsp:sp>
    <dsp:sp modelId="{D6F2D09B-916D-4AAC-BF97-43889CD94800}">
      <dsp:nvSpPr>
        <dsp:cNvPr id="0" name=""/>
        <dsp:cNvSpPr/>
      </dsp:nvSpPr>
      <dsp:spPr>
        <a:xfrm rot="18452211" flipH="1">
          <a:off x="5695055" y="1879639"/>
          <a:ext cx="449591" cy="699029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00006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32503-64F8-4D83-A4B4-51B7EEBCADF0}">
      <dsp:nvSpPr>
        <dsp:cNvPr id="0" name=""/>
        <dsp:cNvSpPr/>
      </dsp:nvSpPr>
      <dsp:spPr>
        <a:xfrm>
          <a:off x="6264410" y="535050"/>
          <a:ext cx="2819790" cy="261660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rgbClr val="000066"/>
              </a:solidFill>
              <a:effectLst/>
              <a:latin typeface="Georgia" pitchFamily="18" charset="0"/>
            </a:rPr>
            <a:t>ИНФОРМАЦИОННО-АНАЛИТИЧЕСКОЕ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0066"/>
              </a:solidFill>
              <a:effectLst/>
              <a:latin typeface="Georgia" pitchFamily="18" charset="0"/>
            </a:rPr>
            <a:t>«IT- ЗОЖ»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solidFill>
                <a:srgbClr val="000066"/>
              </a:solidFill>
              <a:effectLst/>
              <a:latin typeface="Georgia" pitchFamily="18" charset="0"/>
            </a:rPr>
            <a:t>СМИ, сайт  ОО,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solidFill>
                <a:srgbClr val="000066"/>
              </a:solidFill>
              <a:effectLst/>
              <a:latin typeface="Georgia" pitchFamily="18" charset="0"/>
            </a:rPr>
            <a:t> социальные </a:t>
          </a:r>
          <a:r>
            <a:rPr lang="ru-RU" sz="1600" kern="1200" dirty="0" smtClean="0">
              <a:solidFill>
                <a:srgbClr val="000066"/>
              </a:solidFill>
              <a:effectLst/>
              <a:latin typeface="Georgia" pitchFamily="18" charset="0"/>
            </a:rPr>
            <a:t>сети</a:t>
          </a:r>
          <a:endParaRPr lang="ru-RU" sz="1600" kern="1200" dirty="0">
            <a:solidFill>
              <a:srgbClr val="000066"/>
            </a:solidFill>
            <a:effectLst/>
            <a:latin typeface="Georgia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solidFill>
                <a:srgbClr val="000066"/>
              </a:solidFill>
              <a:effectLst/>
              <a:latin typeface="Georgia" pitchFamily="18" charset="0"/>
            </a:rPr>
            <a:t> </a:t>
          </a:r>
          <a:r>
            <a:rPr lang="ru-RU" sz="1600" kern="1200" dirty="0" smtClean="0">
              <a:solidFill>
                <a:srgbClr val="000066"/>
              </a:solidFill>
              <a:effectLst/>
              <a:latin typeface="Georgia" pitchFamily="18" charset="0"/>
            </a:rPr>
            <a:t> </a:t>
          </a:r>
          <a:endParaRPr lang="ru-RU" sz="1600" kern="1200" dirty="0">
            <a:solidFill>
              <a:srgbClr val="000066"/>
            </a:solidFill>
            <a:effectLst/>
            <a:latin typeface="Georgia" pitchFamily="18" charset="0"/>
          </a:endParaRPr>
        </a:p>
      </dsp:txBody>
      <dsp:txXfrm>
        <a:off x="6341048" y="611688"/>
        <a:ext cx="2666514" cy="2463330"/>
      </dsp:txXfrm>
    </dsp:sp>
    <dsp:sp modelId="{4D4DCFC8-F81F-4AE9-B671-9488FC99C622}">
      <dsp:nvSpPr>
        <dsp:cNvPr id="0" name=""/>
        <dsp:cNvSpPr/>
      </dsp:nvSpPr>
      <dsp:spPr>
        <a:xfrm rot="13832042" flipH="1">
          <a:off x="3023777" y="1810885"/>
          <a:ext cx="497928" cy="699029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00006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1ABDD-1028-44E7-B618-9B9481811736}">
      <dsp:nvSpPr>
        <dsp:cNvPr id="0" name=""/>
        <dsp:cNvSpPr/>
      </dsp:nvSpPr>
      <dsp:spPr>
        <a:xfrm>
          <a:off x="13852" y="548670"/>
          <a:ext cx="2819790" cy="261720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0066"/>
              </a:solidFill>
              <a:effectLst/>
              <a:latin typeface="Georgia" pitchFamily="18" charset="0"/>
            </a:rPr>
            <a:t>ОЗДОРОВИТЕЛЬНОЕ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0066"/>
              </a:solidFill>
              <a:effectLst/>
              <a:latin typeface="Georgia" pitchFamily="18" charset="0"/>
            </a:rPr>
            <a:t>«МедЗОЖ»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>
              <a:solidFill>
                <a:srgbClr val="000066"/>
              </a:solidFill>
              <a:effectLst/>
              <a:latin typeface="Georgia" pitchFamily="18" charset="0"/>
            </a:rPr>
            <a:t>Учреждения здравоохранения и  социальной защиты,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>
              <a:solidFill>
                <a:srgbClr val="000066"/>
              </a:solidFill>
              <a:effectLst/>
              <a:latin typeface="Georgia" pitchFamily="18" charset="0"/>
            </a:rPr>
            <a:t> «Зона здоровья»</a:t>
          </a:r>
        </a:p>
      </dsp:txBody>
      <dsp:txXfrm>
        <a:off x="90507" y="625325"/>
        <a:ext cx="2666480" cy="2463892"/>
      </dsp:txXfrm>
    </dsp:sp>
    <dsp:sp modelId="{89AA04F4-3CFA-40EF-A7E5-66889D892948}">
      <dsp:nvSpPr>
        <dsp:cNvPr id="0" name=""/>
        <dsp:cNvSpPr/>
      </dsp:nvSpPr>
      <dsp:spPr>
        <a:xfrm rot="7680570" flipH="1">
          <a:off x="2864385" y="4449697"/>
          <a:ext cx="572561" cy="699029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00006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71B00-E5FA-49FF-9ACE-1FD323B661FF}">
      <dsp:nvSpPr>
        <dsp:cNvPr id="0" name=""/>
        <dsp:cNvSpPr/>
      </dsp:nvSpPr>
      <dsp:spPr>
        <a:xfrm>
          <a:off x="14034" y="3836129"/>
          <a:ext cx="2818788" cy="261720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rgbClr val="000066"/>
              </a:solidFill>
              <a:effectLst/>
              <a:latin typeface="Georgia" pitchFamily="18" charset="0"/>
            </a:rPr>
            <a:t>СПОРТИВНОЕ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rgbClr val="000066"/>
              </a:solidFill>
              <a:effectLst/>
              <a:latin typeface="Georgia" pitchFamily="18" charset="0"/>
            </a:rPr>
            <a:t>«ЗОЖигай!»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>
              <a:solidFill>
                <a:srgbClr val="000066"/>
              </a:solidFill>
              <a:effectLst/>
              <a:latin typeface="Georgia" pitchFamily="18" charset="0"/>
            </a:rPr>
            <a:t>ДЮСШ,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>
              <a:solidFill>
                <a:srgbClr val="000066"/>
              </a:solidFill>
              <a:effectLst/>
              <a:latin typeface="Georgia" pitchFamily="18" charset="0"/>
            </a:rPr>
            <a:t>комитет  по физической культуре и спорту, УДОД,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>
              <a:solidFill>
                <a:srgbClr val="000066"/>
              </a:solidFill>
              <a:effectLst/>
              <a:latin typeface="Georgia" pitchFamily="18" charset="0"/>
            </a:rPr>
            <a:t> общественные организации</a:t>
          </a:r>
        </a:p>
      </dsp:txBody>
      <dsp:txXfrm>
        <a:off x="90689" y="3912784"/>
        <a:ext cx="2665478" cy="2463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48556-E0E1-449D-8ED8-550224DBD946}">
      <dsp:nvSpPr>
        <dsp:cNvPr id="0" name=""/>
        <dsp:cNvSpPr/>
      </dsp:nvSpPr>
      <dsp:spPr>
        <a:xfrm>
          <a:off x="0" y="474337"/>
          <a:ext cx="859081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96026-0BBA-4948-9523-DA119A3693CC}">
      <dsp:nvSpPr>
        <dsp:cNvPr id="0" name=""/>
        <dsp:cNvSpPr/>
      </dsp:nvSpPr>
      <dsp:spPr>
        <a:xfrm>
          <a:off x="1337882" y="118849"/>
          <a:ext cx="6013571" cy="7970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299" tIns="0" rIns="227299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ОСНОВНОЙ</a:t>
          </a:r>
        </a:p>
      </dsp:txBody>
      <dsp:txXfrm>
        <a:off x="1376790" y="157757"/>
        <a:ext cx="5935755" cy="719224"/>
      </dsp:txXfrm>
    </dsp:sp>
    <dsp:sp modelId="{AD8249B6-F73C-4A60-BCB2-0A8DE1DF1943}">
      <dsp:nvSpPr>
        <dsp:cNvPr id="0" name=""/>
        <dsp:cNvSpPr/>
      </dsp:nvSpPr>
      <dsp:spPr>
        <a:xfrm>
          <a:off x="0" y="2114929"/>
          <a:ext cx="859081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23C17-D683-42CC-88A0-848730C9F33F}">
      <dsp:nvSpPr>
        <dsp:cNvPr id="0" name=""/>
        <dsp:cNvSpPr/>
      </dsp:nvSpPr>
      <dsp:spPr>
        <a:xfrm>
          <a:off x="443226" y="1532858"/>
          <a:ext cx="7545409" cy="1212911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299" tIns="0" rIns="2272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Увеличится на 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20% </a:t>
          </a:r>
          <a:r>
            <a: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доля обучающихся,  вовлеченных в физкультурно-оздоровительную работу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2435" y="1592067"/>
        <a:ext cx="7426991" cy="1094493"/>
      </dsp:txXfrm>
    </dsp:sp>
    <dsp:sp modelId="{65A9B4D4-596B-4F10-8D42-2B85048BE5BC}">
      <dsp:nvSpPr>
        <dsp:cNvPr id="0" name=""/>
        <dsp:cNvSpPr/>
      </dsp:nvSpPr>
      <dsp:spPr>
        <a:xfrm>
          <a:off x="0" y="3339649"/>
          <a:ext cx="859081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F5535-556A-431F-A267-DB05DFFC7C51}">
      <dsp:nvSpPr>
        <dsp:cNvPr id="0" name=""/>
        <dsp:cNvSpPr/>
      </dsp:nvSpPr>
      <dsp:spPr>
        <a:xfrm>
          <a:off x="1385690" y="2945552"/>
          <a:ext cx="6013571" cy="7970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299" tIns="0" rIns="227299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АНАЛИТИЧЕСКИЙ</a:t>
          </a:r>
        </a:p>
      </dsp:txBody>
      <dsp:txXfrm>
        <a:off x="1424598" y="2984460"/>
        <a:ext cx="5935755" cy="719224"/>
      </dsp:txXfrm>
    </dsp:sp>
    <dsp:sp modelId="{B5C9CDC9-BA97-4F52-9237-D78465C18753}">
      <dsp:nvSpPr>
        <dsp:cNvPr id="0" name=""/>
        <dsp:cNvSpPr/>
      </dsp:nvSpPr>
      <dsp:spPr>
        <a:xfrm>
          <a:off x="0" y="4877701"/>
          <a:ext cx="859081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06DAE-A842-4AA3-9134-FA27976CC773}">
      <dsp:nvSpPr>
        <dsp:cNvPr id="0" name=""/>
        <dsp:cNvSpPr/>
      </dsp:nvSpPr>
      <dsp:spPr>
        <a:xfrm>
          <a:off x="429540" y="4165849"/>
          <a:ext cx="7448169" cy="1110372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299" tIns="0" rIns="227299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Увеличится</a:t>
          </a:r>
          <a:r>
            <a:rPr lang="ru-RU" sz="2400" b="1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на </a:t>
          </a:r>
          <a:r>
            <a:rPr lang="ru-RU" sz="2400" b="1" kern="12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20% </a:t>
          </a:r>
          <a:r>
            <a:rPr lang="ru-RU" sz="2400" b="1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доля  обучающихся, занятых в спортивных секциях и кружках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3744" y="4220053"/>
        <a:ext cx="7339761" cy="1001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F8052-A45E-41E6-BE0A-33EEBEECAA3F}">
      <dsp:nvSpPr>
        <dsp:cNvPr id="0" name=""/>
        <dsp:cNvSpPr/>
      </dsp:nvSpPr>
      <dsp:spPr>
        <a:xfrm flipH="1" flipV="1">
          <a:off x="3317384" y="6067445"/>
          <a:ext cx="67009" cy="457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02D2C-ADE7-4635-8137-8E5D2236E16C}">
      <dsp:nvSpPr>
        <dsp:cNvPr id="0" name=""/>
        <dsp:cNvSpPr/>
      </dsp:nvSpPr>
      <dsp:spPr>
        <a:xfrm>
          <a:off x="3444991" y="1124745"/>
          <a:ext cx="169981" cy="48269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F5F1BD-B7A0-4BF5-BB7F-19361A3A333D}">
      <dsp:nvSpPr>
        <dsp:cNvPr id="0" name=""/>
        <dsp:cNvSpPr/>
      </dsp:nvSpPr>
      <dsp:spPr>
        <a:xfrm rot="10800000">
          <a:off x="297912" y="2132851"/>
          <a:ext cx="8046611" cy="4224239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1.Заседания рабочей  группы для реализации проекта (разработка нормативно-правовой базы, переговоры и заключение соглашений между ведомствами)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Times New Roman" pitchFamily="18" charset="0"/>
            </a:rPr>
            <a:t> 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355600" algn="l"/>
            </a:tabLst>
          </a:pPr>
          <a:r>
            <a:rPr lang="ru-RU" sz="2000" b="1" kern="12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2.Мониторинг  физкультурно-оздоровительной       работы, состояния здоровья обучающихся и потребностей/предпочтений детей и родителей в дополнительном образовании и внеурочной занятости по данной теме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  <a:latin typeface="Georgia" panose="02040502050405020303" pitchFamily="18" charset="0"/>
            <a:cs typeface="Times New Roman" pitchFamily="18" charset="0"/>
          </a:endParaRP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3.Дорожная карта модулей клуба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>
            <a:solidFill>
              <a:srgbClr val="002060"/>
            </a:solidFill>
            <a:latin typeface="Georgia" panose="02040502050405020303" pitchFamily="18" charset="0"/>
            <a:cs typeface="Times New Roman" panose="02020603050405020304" pitchFamily="18" charset="0"/>
          </a:endParaRP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4.Презентация  проекта в  ОО, СМИ   </a:t>
          </a:r>
        </a:p>
      </dsp:txBody>
      <dsp:txXfrm rot="10800000">
        <a:off x="427822" y="2132851"/>
        <a:ext cx="7786791" cy="40943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F8052-A45E-41E6-BE0A-33EEBEECAA3F}">
      <dsp:nvSpPr>
        <dsp:cNvPr id="0" name=""/>
        <dsp:cNvSpPr/>
      </dsp:nvSpPr>
      <dsp:spPr>
        <a:xfrm flipH="1" flipV="1">
          <a:off x="3317384" y="6067445"/>
          <a:ext cx="67009" cy="457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EC5A9-AF9C-411D-A9D7-46CBFB89660C}">
      <dsp:nvSpPr>
        <dsp:cNvPr id="0" name=""/>
        <dsp:cNvSpPr/>
      </dsp:nvSpPr>
      <dsp:spPr>
        <a:xfrm flipV="1">
          <a:off x="0" y="6283102"/>
          <a:ext cx="737511" cy="4571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8B3853-BC41-4429-8270-9F0426D5B12B}">
      <dsp:nvSpPr>
        <dsp:cNvPr id="0" name=""/>
        <dsp:cNvSpPr/>
      </dsp:nvSpPr>
      <dsp:spPr>
        <a:xfrm rot="10800000">
          <a:off x="297444" y="1700129"/>
          <a:ext cx="8046103" cy="5041245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1.Спартакиады, фестивали, спортивные смены на базе ЦДП 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>
            <a:solidFill>
              <a:srgbClr val="002060"/>
            </a:solidFill>
            <a:latin typeface="Georgia" panose="02040502050405020303" pitchFamily="18" charset="0"/>
            <a:cs typeface="Times New Roman" panose="02020603050405020304" pitchFamily="18" charset="0"/>
          </a:endParaRP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2.Конференция </a:t>
          </a:r>
          <a:r>
            <a:rPr lang="ru-RU" sz="2000" b="1" kern="1200" dirty="0" smtClean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«Школа - территория </a:t>
          </a:r>
          <a:r>
            <a:rPr lang="ru-RU" sz="2000" b="1" kern="12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возможностей», мастер-классы, «Здоровые уроки»,  лонгмобы, флэшмобы, акции по пропаганде ЗОЖ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>
            <a:solidFill>
              <a:srgbClr val="002060"/>
            </a:solidFill>
            <a:latin typeface="Georgia" panose="02040502050405020303" pitchFamily="18" charset="0"/>
            <a:cs typeface="Times New Roman" panose="02020603050405020304" pitchFamily="18" charset="0"/>
          </a:endParaRP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3.Комплекс ЛФК, родительские лектории, динамические паузы, консультации по вопросам здоровьесбережения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>
            <a:solidFill>
              <a:srgbClr val="002060"/>
            </a:solidFill>
            <a:latin typeface="Georgia" panose="02040502050405020303" pitchFamily="18" charset="0"/>
            <a:cs typeface="Times New Roman" panose="02020603050405020304" pitchFamily="18" charset="0"/>
          </a:endParaRP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4.Конкурсы влогов, интервью, фотографий, анонсы  и репортажи  в СМИ,  сети Интернет 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>
            <a:solidFill>
              <a:srgbClr val="002060"/>
            </a:solidFill>
            <a:latin typeface="Georgia" panose="02040502050405020303" pitchFamily="18" charset="0"/>
            <a:cs typeface="Times New Roman" panose="02020603050405020304" pitchFamily="18" charset="0"/>
          </a:endParaRP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5.Ведение индивидуальной карточки обучающегося 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>
            <a:solidFill>
              <a:srgbClr val="002060"/>
            </a:solidFill>
            <a:latin typeface="Georgia" panose="02040502050405020303" pitchFamily="18" charset="0"/>
            <a:cs typeface="Times New Roman" panose="02020603050405020304" pitchFamily="18" charset="0"/>
          </a:endParaRP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6.Муниципальные и региональные спортивные соревнования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Georgia" panose="02040502050405020303" pitchFamily="18" charset="0"/>
            <a:cs typeface="Times New Roman" pitchFamily="18" charset="0"/>
          </a:endParaRPr>
        </a:p>
      </dsp:txBody>
      <dsp:txXfrm rot="10800000">
        <a:off x="452480" y="1700129"/>
        <a:ext cx="7736031" cy="48862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1CFF6-BB3F-4842-ABA0-72079194FF1F}">
      <dsp:nvSpPr>
        <dsp:cNvPr id="0" name=""/>
        <dsp:cNvSpPr/>
      </dsp:nvSpPr>
      <dsp:spPr>
        <a:xfrm>
          <a:off x="2071370" y="161297"/>
          <a:ext cx="5955054" cy="2096413"/>
        </a:xfrm>
        <a:prstGeom prst="flowChartTerminator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Кадровые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Информационно-методические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Материально-технические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Финансово-экономические</a:t>
          </a:r>
        </a:p>
      </dsp:txBody>
      <dsp:txXfrm>
        <a:off x="2352029" y="468286"/>
        <a:ext cx="5393736" cy="1482435"/>
      </dsp:txXfrm>
    </dsp:sp>
    <dsp:sp modelId="{066E9054-5632-454B-B63B-5D66024AF7A3}">
      <dsp:nvSpPr>
        <dsp:cNvPr id="0" name=""/>
        <dsp:cNvSpPr/>
      </dsp:nvSpPr>
      <dsp:spPr>
        <a:xfrm>
          <a:off x="96008" y="2206"/>
          <a:ext cx="1975361" cy="2414594"/>
        </a:xfrm>
        <a:prstGeom prst="roundRect">
          <a:avLst/>
        </a:prstGeom>
        <a:solidFill>
          <a:srgbClr val="000066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ВНУТРЕННИЕ</a:t>
          </a:r>
        </a:p>
      </dsp:txBody>
      <dsp:txXfrm>
        <a:off x="192437" y="98635"/>
        <a:ext cx="1782503" cy="2221736"/>
      </dsp:txXfrm>
    </dsp:sp>
    <dsp:sp modelId="{89D440A2-5728-4152-8299-8397BA22E594}">
      <dsp:nvSpPr>
        <dsp:cNvPr id="0" name=""/>
        <dsp:cNvSpPr/>
      </dsp:nvSpPr>
      <dsp:spPr>
        <a:xfrm>
          <a:off x="2095673" y="2647468"/>
          <a:ext cx="5926864" cy="2375912"/>
        </a:xfrm>
        <a:prstGeom prst="flowChartTerminator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179388" marR="0" lvl="1" indent="-179388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ru-RU" sz="2000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Работники медицинских учреждений, учреждений социальной защиты, </a:t>
          </a:r>
          <a:r>
            <a:rPr lang="ru-RU" sz="2000" kern="12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 </a:t>
          </a:r>
          <a:r>
            <a:rPr lang="ru-RU" sz="2000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ДЮСШ, УДОД, КДМ, </a:t>
          </a:r>
          <a:r>
            <a:rPr lang="ru-RU" sz="2000" kern="12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НКО</a:t>
          </a:r>
          <a:endParaRPr lang="ru-RU" sz="2000" kern="1200" dirty="0"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  <a:cs typeface="Times New Roman" pitchFamily="18" charset="0"/>
          </a:endParaRPr>
        </a:p>
        <a:p>
          <a:pPr marL="179388" lvl="1" indent="-179388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•"/>
          </a:pPr>
          <a:r>
            <a:rPr lang="ru-RU" sz="2000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Спонсоры</a:t>
          </a:r>
        </a:p>
        <a:p>
          <a:pPr marL="179388" lvl="1" indent="-179388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•"/>
          </a:pPr>
          <a:r>
            <a:rPr lang="ru-RU" sz="2000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Волонтеры</a:t>
          </a:r>
        </a:p>
      </dsp:txBody>
      <dsp:txXfrm>
        <a:off x="2375004" y="2995385"/>
        <a:ext cx="5368202" cy="1680078"/>
      </dsp:txXfrm>
    </dsp:sp>
    <dsp:sp modelId="{5747D68D-0069-4572-907A-15279F112C23}">
      <dsp:nvSpPr>
        <dsp:cNvPr id="0" name=""/>
        <dsp:cNvSpPr/>
      </dsp:nvSpPr>
      <dsp:spPr>
        <a:xfrm>
          <a:off x="99895" y="2682091"/>
          <a:ext cx="1995777" cy="2306665"/>
        </a:xfrm>
        <a:prstGeom prst="roundRect">
          <a:avLst/>
        </a:prstGeom>
        <a:solidFill>
          <a:srgbClr val="000066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ВНЕШНИЕ</a:t>
          </a:r>
          <a:endParaRPr lang="ru-RU" sz="220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  <a:ea typeface="+mn-ea"/>
            <a:cs typeface="+mn-cs"/>
          </a:endParaRPr>
        </a:p>
      </dsp:txBody>
      <dsp:txXfrm>
        <a:off x="197321" y="2779517"/>
        <a:ext cx="1800925" cy="21118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CE141-2FF6-4E65-BC63-4DC97CAF5B1D}">
      <dsp:nvSpPr>
        <dsp:cNvPr id="0" name=""/>
        <dsp:cNvSpPr/>
      </dsp:nvSpPr>
      <dsp:spPr>
        <a:xfrm>
          <a:off x="0" y="1308103"/>
          <a:ext cx="85689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8ADCC-7610-4514-9C1B-893A0A268740}">
      <dsp:nvSpPr>
        <dsp:cNvPr id="0" name=""/>
        <dsp:cNvSpPr/>
      </dsp:nvSpPr>
      <dsp:spPr>
        <a:xfrm>
          <a:off x="417954" y="0"/>
          <a:ext cx="7546478" cy="1622404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Повышение имиджа образовательной организации</a:t>
          </a:r>
          <a:endParaRPr lang="ru-RU" sz="16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7153" y="79199"/>
        <a:ext cx="7388080" cy="1464006"/>
      </dsp:txXfrm>
    </dsp:sp>
    <dsp:sp modelId="{A97E2A86-744E-4294-A65F-785E9DF915F7}">
      <dsp:nvSpPr>
        <dsp:cNvPr id="0" name=""/>
        <dsp:cNvSpPr/>
      </dsp:nvSpPr>
      <dsp:spPr>
        <a:xfrm>
          <a:off x="0" y="3329105"/>
          <a:ext cx="85689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E4AD7-7FF4-49F0-A9AF-96D815A102DB}">
      <dsp:nvSpPr>
        <dsp:cNvPr id="0" name=""/>
        <dsp:cNvSpPr/>
      </dsp:nvSpPr>
      <dsp:spPr>
        <a:xfrm>
          <a:off x="428447" y="2073103"/>
          <a:ext cx="7546418" cy="1625002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Улучшение материально-технической базы ОО</a:t>
          </a:r>
        </a:p>
      </dsp:txBody>
      <dsp:txXfrm>
        <a:off x="507773" y="2152429"/>
        <a:ext cx="7387766" cy="1466350"/>
      </dsp:txXfrm>
    </dsp:sp>
    <dsp:sp modelId="{F6472C3B-7CF8-476B-8109-DAC1E7AC5CCB}">
      <dsp:nvSpPr>
        <dsp:cNvPr id="0" name=""/>
        <dsp:cNvSpPr/>
      </dsp:nvSpPr>
      <dsp:spPr>
        <a:xfrm>
          <a:off x="0" y="5264581"/>
          <a:ext cx="85689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93DCC-686C-451D-8513-EFE9525387C1}">
      <dsp:nvSpPr>
        <dsp:cNvPr id="0" name=""/>
        <dsp:cNvSpPr/>
      </dsp:nvSpPr>
      <dsp:spPr>
        <a:xfrm>
          <a:off x="428447" y="4094105"/>
          <a:ext cx="7637172" cy="1539475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rgbClr val="00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Повышение показателей </a:t>
          </a:r>
          <a:r>
            <a:rPr lang="ru-RU" sz="2400" b="1" kern="12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здоровья обучающихся.</a:t>
          </a:r>
          <a:endParaRPr lang="ru-RU" sz="2400" b="1" kern="1200" dirty="0"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  <a:ea typeface="+mn-ea"/>
            <a:cs typeface="+mn-cs"/>
          </a:endParaRPr>
        </a:p>
      </dsp:txBody>
      <dsp:txXfrm>
        <a:off x="503598" y="4169256"/>
        <a:ext cx="7486870" cy="13891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A0C3B-BE34-40BB-BB6A-EEEA5E47EF44}">
      <dsp:nvSpPr>
        <dsp:cNvPr id="0" name=""/>
        <dsp:cNvSpPr/>
      </dsp:nvSpPr>
      <dsp:spPr>
        <a:xfrm>
          <a:off x="988759" y="0"/>
          <a:ext cx="2672901" cy="148494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rgbClr val="000066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ПРОЕКТА В ОБРАЗОВАТЕЛЬНОЙ ОРГАНИЗАЦИИ</a:t>
          </a:r>
        </a:p>
      </dsp:txBody>
      <dsp:txXfrm>
        <a:off x="1032252" y="43493"/>
        <a:ext cx="2585915" cy="1397959"/>
      </dsp:txXfrm>
    </dsp:sp>
    <dsp:sp modelId="{AEECAAE9-5DFA-4AA5-AE71-0538306084EE}">
      <dsp:nvSpPr>
        <dsp:cNvPr id="0" name=""/>
        <dsp:cNvSpPr/>
      </dsp:nvSpPr>
      <dsp:spPr>
        <a:xfrm rot="5400000">
          <a:off x="2125610" y="1462949"/>
          <a:ext cx="468427" cy="668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2159356" y="1562848"/>
        <a:ext cx="400935" cy="327899"/>
      </dsp:txXfrm>
    </dsp:sp>
    <dsp:sp modelId="{65C04F7D-3707-4313-B238-034441023487}">
      <dsp:nvSpPr>
        <dsp:cNvPr id="0" name=""/>
        <dsp:cNvSpPr/>
      </dsp:nvSpPr>
      <dsp:spPr>
        <a:xfrm>
          <a:off x="1057988" y="2109178"/>
          <a:ext cx="2672901" cy="148494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rgbClr val="000066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ПРОДВИЖЕНИЕ ПРОЕКТА И ЕГО РЕЗУЛЬТАТОВ НА МУНИЦИПАЛЬНОМ УРОВНЕ </a:t>
          </a:r>
        </a:p>
      </dsp:txBody>
      <dsp:txXfrm>
        <a:off x="1101481" y="2152671"/>
        <a:ext cx="2585915" cy="1397959"/>
      </dsp:txXfrm>
    </dsp:sp>
    <dsp:sp modelId="{C353E902-3CF5-4E5E-B764-E12CB4EC5ADC}">
      <dsp:nvSpPr>
        <dsp:cNvPr id="0" name=""/>
        <dsp:cNvSpPr/>
      </dsp:nvSpPr>
      <dsp:spPr>
        <a:xfrm rot="5382965">
          <a:off x="2189728" y="3539707"/>
          <a:ext cx="419550" cy="668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2198724" y="3664045"/>
        <a:ext cx="400935" cy="293685"/>
      </dsp:txXfrm>
    </dsp:sp>
    <dsp:sp modelId="{4FE8B800-5507-4C32-9CF3-D6F072045268}">
      <dsp:nvSpPr>
        <dsp:cNvPr id="0" name=""/>
        <dsp:cNvSpPr/>
      </dsp:nvSpPr>
      <dsp:spPr>
        <a:xfrm>
          <a:off x="1068118" y="4153517"/>
          <a:ext cx="2672901" cy="148494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rgbClr val="000066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ПРОДВИЖЕНИЕ ПРОЕКТА И ЕГО РЕЗУЛЬТАТОВ НА  РЕГИОНАЛЬНОМ УРОВНЕ </a:t>
          </a:r>
        </a:p>
      </dsp:txBody>
      <dsp:txXfrm>
        <a:off x="1111611" y="4197010"/>
        <a:ext cx="2585915" cy="1397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13407-1980-4879-B7A9-705F9432CEA3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474A8-4B15-4A23-B95E-07ECF1306D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57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19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38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38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76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56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98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64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53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71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398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84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83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47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>
            <a:extLst>
              <a:ext uri="{FF2B5EF4-FFF2-40B4-BE49-F238E27FC236}">
                <a16:creationId xmlns:a16="http://schemas.microsoft.com/office/drawing/2014/main" xmlns="" id="{E5FAADBD-D6F3-4247-A37A-9A15C6D899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>
            <a:extLst>
              <a:ext uri="{FF2B5EF4-FFF2-40B4-BE49-F238E27FC236}">
                <a16:creationId xmlns:a16="http://schemas.microsoft.com/office/drawing/2014/main" xmlns="" id="{1B4EABA0-BDC5-4140-B712-A3F3E49897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57BC0AF-D2F5-418D-AA85-A2321416B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C22951-9B8A-4CFB-9C82-ECD0C11808E4}" type="slidenum">
              <a:rPr lang="ru-RU" altLang="ru-RU">
                <a:latin typeface="Calibri" panose="020F0502020204030204" pitchFamily="34" charset="0"/>
              </a:rPr>
              <a:pPr eaLnBrk="1" hangingPunct="1"/>
              <a:t>22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87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6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32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28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36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48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59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6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0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89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74A8-4B15-4A23-B95E-07ECF1306DD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78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85B8-C0E9-4828-A545-5D62B689A24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6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59CB01-ED71-48EC-A84D-F130B0D5B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EFB2FED-7B5A-46E9-86E5-E38ADE392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FABC33-6CCF-450C-8C76-C9846156D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20/02/2019</a:t>
            </a:fld>
            <a:endParaRPr lang="es-E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664FF6-A1BD-4F20-8AF0-310BC0F0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A35B01-84A3-4E78-9DD8-500ECA5A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52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1AC76C-DE1F-4D05-9EF3-FA0447A2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730235B-5851-4D8A-B1A3-CE0BFEB5A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E366D0-7B98-4A3A-85AE-50DD2E049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20/02/2019</a:t>
            </a:fld>
            <a:endParaRPr lang="es-E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E00D87-CFD0-4E49-A0D4-1A93AEEB4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805A8F-26BD-4AFD-BC96-6F29E8B9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16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CC3E7F5-76EC-44D7-B28F-B12FE3DF3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50050DB-8BA8-4A1F-825A-7780C2800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93C9AD-3BE8-4FEB-A23F-267CF674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20/02/2019</a:t>
            </a:fld>
            <a:endParaRPr lang="es-E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6961A3-10E1-4E25-8F3F-B5991215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EC30BA-D490-434B-BC1D-274DCCC1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31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35A4D5-8EC7-4DC0-85B7-31350B42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1D93DB-3368-4BD7-9C9E-037089951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D1DCD2-CDCA-4272-A531-FF9026C1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20/02/2019</a:t>
            </a:fld>
            <a:endParaRPr lang="es-E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9890BC-F066-49F4-83FF-A0D7BA0B4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B14CB2-EE0C-4E90-A2A9-B7808C25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41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EE0E4C-7344-472D-B16F-475CF26C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D96DACD-F325-498E-912E-E5E642E71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1A5393-BC3C-4F66-A6DE-99DD48CF9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20/02/2019</a:t>
            </a:fld>
            <a:endParaRPr lang="es-E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F4932D-73FF-4FD7-B08C-7792B783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57CF4A-B443-4599-AFA9-E3029660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13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C1D9E5-9649-43E4-8FE7-6A5387E4D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C2B406-CCD5-4BFB-B374-D88183835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05EE88F-F7E9-40FA-AD19-368E24551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0C7D49-5D91-4C02-9A83-05162CA4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20/02/2019</a:t>
            </a:fld>
            <a:endParaRPr lang="es-E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A633C4-3F0D-48C2-95B9-75F1B2C96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6B26DA-1F63-4BB4-AF3D-5C260935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0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B34C91-FD21-4EC6-A70B-658BFAC7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224E3F-13E3-46C9-A5B3-63E46F8C8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37F6C9-DB7C-43D3-9226-41CB80064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0494156-5682-44C6-9567-04C70623C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C57A93D-BDA5-451D-A471-11B1B7D18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C741F9C-BF91-4E01-A33F-E804AC8B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20/02/2019</a:t>
            </a:fld>
            <a:endParaRPr lang="es-E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7B9216E-83FE-449A-BA73-5DDD89B9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7DFA217-EF96-46A5-82A0-F2CBE6A5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25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843E2D-51F2-49F5-A2E6-990B30C7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9A8F268-02A3-4527-B82A-E0B911C2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20/02/2019</a:t>
            </a:fld>
            <a:endParaRPr lang="es-E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0CBEFA2-9FB5-47F2-A136-6D9B5EA9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35D21EA-1F61-4FA5-9BE1-2103A630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04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2608E3D-D29A-444C-A4E6-1C2EBE47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20/02/2019</a:t>
            </a:fld>
            <a:endParaRPr lang="es-E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AEE4FC9-F0FA-45A0-80B4-258F2EED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F35C2F0-6DA3-4A13-A614-3A2BFED8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788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E727A6-6C49-44BC-B239-787BD3DD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9A2C15-C82E-4334-8817-C2F3193A3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97906FB-C47B-4403-AB08-06C52DAEE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F71525A-6DF5-42F6-8055-5C974E03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20/02/2019</a:t>
            </a:fld>
            <a:endParaRPr lang="es-E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7A06E14-26D2-4BA4-B1CF-FF495BE4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ED1CC31-DC77-45BB-970E-509BA7C1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24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70714B-5D6B-435E-AB36-0B0BC3D7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B442C00-C33B-4D80-B40C-998B44F61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0FF7371-2552-49A9-847A-2EF17B53A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696B7D4-4F61-4664-B4D0-ABB30C0A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20/02/2019</a:t>
            </a:fld>
            <a:endParaRPr lang="es-E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5B5C204-8721-4163-8C5C-0C565B54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4E4C346-0E76-49BC-B383-BCF6F688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88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65E476-73B9-470F-948C-3E18686F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D98FC37-6023-4756-B0BD-B2F66DC5A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F79811-FFF7-40E8-85CE-6E37D3155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FCC2A-0209-407F-B3D9-0840C384EB7C}" type="datetimeFigureOut">
              <a:rPr lang="es-ES" smtClean="0"/>
              <a:pPr/>
              <a:t>20/02/2019</a:t>
            </a:fld>
            <a:endParaRPr lang="es-E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950299-A4FA-4354-9B09-022A29DAC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A4EE43-2E4E-4891-AB6B-3FA127246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45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D64596BA-7FAD-48C4-82CA-DC0063F54816}"/>
              </a:ext>
            </a:extLst>
          </p:cNvPr>
          <p:cNvSpPr txBox="1">
            <a:spLocks/>
          </p:cNvSpPr>
          <p:nvPr/>
        </p:nvSpPr>
        <p:spPr>
          <a:xfrm>
            <a:off x="323528" y="548680"/>
            <a:ext cx="858964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ru-RU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Формирование 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физкультурно – оздоровительной </a:t>
            </a:r>
            <a:endParaRPr lang="ru-RU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среды 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ОО на основе межведомственного </a:t>
            </a:r>
            <a:endParaRPr lang="ru-RU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взаимодействия 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для сохранения и улучшения </a:t>
            </a:r>
            <a:endParaRPr lang="ru-RU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здоровья обучающихся                      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в ГБОУ школа – интернат с. Малый Толкай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3208908"/>
            <a:ext cx="534617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727" y="4075148"/>
            <a:ext cx="403743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8A2F67F-5715-4DC2-ADB9-D4CF93730850}"/>
              </a:ext>
            </a:extLst>
          </p:cNvPr>
          <p:cNvSpPr txBox="1">
            <a:spLocks/>
          </p:cNvSpPr>
          <p:nvPr/>
        </p:nvSpPr>
        <p:spPr>
          <a:xfrm>
            <a:off x="457199" y="892297"/>
            <a:ext cx="82296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ЦЕЛЬ ПРОЕКТА</a:t>
            </a:r>
          </a:p>
        </p:txBody>
      </p:sp>
      <p:sp>
        <p:nvSpPr>
          <p:cNvPr id="5" name="Загнутый угол 20">
            <a:extLst>
              <a:ext uri="{FF2B5EF4-FFF2-40B4-BE49-F238E27FC236}">
                <a16:creationId xmlns:a16="http://schemas.microsoft.com/office/drawing/2014/main" xmlns="" id="{19448712-07B9-4171-9A6C-FAD7BA0C9C22}"/>
              </a:ext>
            </a:extLst>
          </p:cNvPr>
          <p:cNvSpPr/>
          <p:nvPr/>
        </p:nvSpPr>
        <p:spPr>
          <a:xfrm>
            <a:off x="457199" y="1601866"/>
            <a:ext cx="8349401" cy="4111466"/>
          </a:xfrm>
          <a:prstGeom prst="foldedCorner">
            <a:avLst>
              <a:gd name="adj" fmla="val 27701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139700" h="38100"/>
            </a:sp3d>
          </a:bodyPr>
          <a:lstStyle/>
          <a:p>
            <a:pPr algn="ctr"/>
            <a:endParaRPr lang="ru-RU" sz="2400" dirty="0">
              <a:solidFill>
                <a:schemeClr val="tx1"/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Увеличение доли обучающихся на 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20%, 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вовлеченных в физкультурно-оздоровительную работу в ОО к концу  2019-2020 учебного года на основе межведомственного взаимодействия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6" name="Picture 2" descr="ÐÐ°ÑÑÐ¸Ð½ÐºÐ¸ Ð¿Ð¾ Ð·Ð°Ð¿ÑÐ¾ÑÑ ÑÐµÐ»Ñ">
            <a:extLst>
              <a:ext uri="{FF2B5EF4-FFF2-40B4-BE49-F238E27FC236}">
                <a16:creationId xmlns:a16="http://schemas.microsoft.com/office/drawing/2014/main" xmlns="" id="{64B2DB9D-DE82-4C6D-B936-4F9FAC939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703"/>
            <a:ext cx="1870946" cy="89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203306D5-B0DA-4224-AFB3-383767EA1A7E}"/>
              </a:ext>
            </a:extLst>
          </p:cNvPr>
          <p:cNvGrpSpPr/>
          <p:nvPr/>
        </p:nvGrpSpPr>
        <p:grpSpPr>
          <a:xfrm>
            <a:off x="809039" y="733364"/>
            <a:ext cx="7604510" cy="728721"/>
            <a:chOff x="869568" y="2314"/>
            <a:chExt cx="8820869" cy="1131093"/>
          </a:xfrm>
          <a:scene3d>
            <a:camera prst="orthographicFront"/>
            <a:lightRig rig="flat" dir="t"/>
          </a:scene3d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xmlns="" id="{B16DC707-E8D9-4789-A0A7-4DFA5BAECB63}"/>
                </a:ext>
              </a:extLst>
            </p:cNvPr>
            <p:cNvSpPr/>
            <p:nvPr/>
          </p:nvSpPr>
          <p:spPr>
            <a:xfrm>
              <a:off x="871572" y="2314"/>
              <a:ext cx="8818865" cy="1131093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BE9F83D8-599E-41BB-927A-74C727F1CC25}"/>
                </a:ext>
              </a:extLst>
            </p:cNvPr>
            <p:cNvSpPr txBox="1"/>
            <p:nvPr/>
          </p:nvSpPr>
          <p:spPr>
            <a:xfrm>
              <a:off x="869568" y="117772"/>
              <a:ext cx="8752607" cy="7804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68580" rIns="102870" bIns="6858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000" b="1" i="1" dirty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000066"/>
                  </a:solidFill>
                  <a:latin typeface="Georgia" panose="02040502050405020303" pitchFamily="18" charset="0"/>
                  <a:ea typeface="+mj-ea"/>
                  <a:cs typeface="Arial" panose="020B0604020202020204" pitchFamily="34" charset="0"/>
                </a:rPr>
                <a:t>ЗАДАЧИ</a:t>
              </a:r>
              <a:endParaRPr lang="ru-RU" sz="3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E50F97A2-CC10-4E8B-A6F6-304C4E43908B}"/>
              </a:ext>
            </a:extLst>
          </p:cNvPr>
          <p:cNvGrpSpPr/>
          <p:nvPr/>
        </p:nvGrpSpPr>
        <p:grpSpPr>
          <a:xfrm>
            <a:off x="68127" y="1708878"/>
            <a:ext cx="9006597" cy="1282601"/>
            <a:chOff x="2078897" y="1367239"/>
            <a:chExt cx="7619906" cy="1238332"/>
          </a:xfrm>
          <a:scene3d>
            <a:camera prst="orthographicFront"/>
            <a:lightRig rig="flat" dir="t"/>
          </a:scene3d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AF42FA69-F3F3-42BE-90CD-3CB2F2F9D1B1}"/>
                </a:ext>
              </a:extLst>
            </p:cNvPr>
            <p:cNvSpPr/>
            <p:nvPr/>
          </p:nvSpPr>
          <p:spPr>
            <a:xfrm>
              <a:off x="2078897" y="1367239"/>
              <a:ext cx="7619906" cy="1238332"/>
            </a:xfrm>
            <a:prstGeom prst="roundRect">
              <a:avLst>
                <a:gd name="adj" fmla="val 1667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66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A34829EC-D202-467F-B924-D3D83953DBDF}"/>
                </a:ext>
              </a:extLst>
            </p:cNvPr>
            <p:cNvSpPr txBox="1"/>
            <p:nvPr/>
          </p:nvSpPr>
          <p:spPr>
            <a:xfrm>
              <a:off x="2174139" y="1660357"/>
              <a:ext cx="7498984" cy="9424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24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Организация работы мультимодального клуба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24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«Школа - территория </a:t>
              </a:r>
              <a:r>
                <a:rPr lang="ru-RU" sz="24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возможностей»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600" kern="1200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57CAA47-9BED-4FCD-8EAB-87832ABE5CD9}"/>
              </a:ext>
            </a:extLst>
          </p:cNvPr>
          <p:cNvGrpSpPr/>
          <p:nvPr/>
        </p:nvGrpSpPr>
        <p:grpSpPr>
          <a:xfrm>
            <a:off x="83878" y="3143005"/>
            <a:ext cx="8976243" cy="1008907"/>
            <a:chOff x="2078897" y="1367239"/>
            <a:chExt cx="7619906" cy="1337472"/>
          </a:xfrm>
          <a:scene3d>
            <a:camera prst="orthographicFront"/>
            <a:lightRig rig="flat" dir="t"/>
          </a:scene3d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D774F43F-390C-41E8-AF7D-6947D3F089A4}"/>
                </a:ext>
              </a:extLst>
            </p:cNvPr>
            <p:cNvSpPr/>
            <p:nvPr/>
          </p:nvSpPr>
          <p:spPr>
            <a:xfrm>
              <a:off x="2078897" y="1367239"/>
              <a:ext cx="7619906" cy="1238332"/>
            </a:xfrm>
            <a:prstGeom prst="roundRect">
              <a:avLst>
                <a:gd name="adj" fmla="val 1667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66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AF1F8109-828C-4A02-980C-0D6300F6AED5}"/>
                </a:ext>
              </a:extLst>
            </p:cNvPr>
            <p:cNvSpPr txBox="1"/>
            <p:nvPr/>
          </p:nvSpPr>
          <p:spPr>
            <a:xfrm>
              <a:off x="2139357" y="1587302"/>
              <a:ext cx="7498984" cy="1117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24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Разработка механизмов взаимодействия между стейкхолдерами проекта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kern="1200" dirty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051DC35A-C173-4E59-9D64-95F1E5B0B6FA}"/>
              </a:ext>
            </a:extLst>
          </p:cNvPr>
          <p:cNvGrpSpPr/>
          <p:nvPr/>
        </p:nvGrpSpPr>
        <p:grpSpPr>
          <a:xfrm>
            <a:off x="68127" y="4190975"/>
            <a:ext cx="8944393" cy="1250355"/>
            <a:chOff x="2078897" y="1381994"/>
            <a:chExt cx="7619906" cy="1250355"/>
          </a:xfrm>
          <a:scene3d>
            <a:camera prst="orthographicFront"/>
            <a:lightRig rig="flat" dir="t"/>
          </a:scene3d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xmlns="" id="{FB8DE36A-7910-42D4-88D2-ACECC25ABD10}"/>
                </a:ext>
              </a:extLst>
            </p:cNvPr>
            <p:cNvSpPr/>
            <p:nvPr/>
          </p:nvSpPr>
          <p:spPr>
            <a:xfrm>
              <a:off x="2078897" y="1381994"/>
              <a:ext cx="7619906" cy="1238332"/>
            </a:xfrm>
            <a:prstGeom prst="roundRect">
              <a:avLst>
                <a:gd name="adj" fmla="val 1667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66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92C88FDC-B7A2-4904-890C-F0EBD95305FD}"/>
                </a:ext>
              </a:extLst>
            </p:cNvPr>
            <p:cNvSpPr txBox="1"/>
            <p:nvPr/>
          </p:nvSpPr>
          <p:spPr>
            <a:xfrm>
              <a:off x="2199819" y="1514939"/>
              <a:ext cx="7498984" cy="1117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24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Проведение мониторинга результативности механизмов межведомственного взаимодействия в образовательной организации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kern="1200" dirty="0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E566DC27-6E30-49E7-8BC1-7B9EF1D29D29}"/>
              </a:ext>
            </a:extLst>
          </p:cNvPr>
          <p:cNvGrpSpPr/>
          <p:nvPr/>
        </p:nvGrpSpPr>
        <p:grpSpPr>
          <a:xfrm>
            <a:off x="107502" y="5507432"/>
            <a:ext cx="8905018" cy="1238332"/>
            <a:chOff x="2078897" y="1367239"/>
            <a:chExt cx="7619906" cy="1238332"/>
          </a:xfr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xmlns="" id="{B14D92C9-3C6F-41A2-B3B8-2A824E043AF9}"/>
                </a:ext>
              </a:extLst>
            </p:cNvPr>
            <p:cNvSpPr/>
            <p:nvPr/>
          </p:nvSpPr>
          <p:spPr>
            <a:xfrm>
              <a:off x="2078897" y="1367239"/>
              <a:ext cx="7619906" cy="1238332"/>
            </a:xfrm>
            <a:prstGeom prst="roundRect">
              <a:avLst>
                <a:gd name="adj" fmla="val 16670"/>
              </a:avLst>
            </a:prstGeom>
            <a:grpFill/>
            <a:ln>
              <a:solidFill>
                <a:srgbClr val="000066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3CFCA849-D648-4C5A-A3B9-C42E973EF424}"/>
                </a:ext>
              </a:extLst>
            </p:cNvPr>
            <p:cNvSpPr txBox="1"/>
            <p:nvPr/>
          </p:nvSpPr>
          <p:spPr>
            <a:xfrm>
              <a:off x="2165997" y="1431000"/>
              <a:ext cx="7498984" cy="11174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24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Обеспечение медийного сопровождения проекта на основе IT-технологий </a:t>
              </a:r>
              <a:r>
                <a:rPr lang="ru-RU" sz="2400" b="1" dirty="0">
                  <a:ln w="6600">
                    <a:solidFill>
                      <a:srgbClr val="C00000"/>
                    </a:solidFill>
                    <a:prstDash val="solid"/>
                  </a:ln>
                  <a:solidFill>
                    <a:srgbClr val="000066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Georgia" panose="02040502050405020303" pitchFamily="18" charset="0"/>
                </a:rPr>
                <a:t> </a:t>
              </a:r>
            </a:p>
          </p:txBody>
        </p:sp>
      </p:grp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88DDACEB-1D5D-4BCB-B13F-E04DAC637906}"/>
              </a:ext>
            </a:extLst>
          </p:cNvPr>
          <p:cNvSpPr/>
          <p:nvPr/>
        </p:nvSpPr>
        <p:spPr>
          <a:xfrm>
            <a:off x="0" y="228458"/>
            <a:ext cx="1461353" cy="1425000"/>
          </a:xfrm>
          <a:prstGeom prst="roundRect">
            <a:avLst>
              <a:gd name="adj" fmla="val 1667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1112740"/>
              <a:satOff val="19963"/>
              <a:lumOff val="16275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33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0239" y="51241"/>
            <a:ext cx="7287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ПОКАЗАТЕЛИ РЕЗУЛЬТАТИВНОСТИ ПРОЕКТА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52680981"/>
              </p:ext>
            </p:extLst>
          </p:nvPr>
        </p:nvGraphicFramePr>
        <p:xfrm>
          <a:off x="179511" y="1107448"/>
          <a:ext cx="8590817" cy="5633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5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F56A55-FD76-4C4C-95A9-5410D0A67FE4}"/>
              </a:ext>
            </a:extLst>
          </p:cNvPr>
          <p:cNvSpPr txBox="1"/>
          <p:nvPr/>
        </p:nvSpPr>
        <p:spPr>
          <a:xfrm>
            <a:off x="928047" y="188694"/>
            <a:ext cx="7287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РЕЗУЛЬТАТЫ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1539" y="112706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3200" b="1" dirty="0">
                <a:solidFill>
                  <a:srgbClr val="000066"/>
                </a:solidFill>
                <a:latin typeface="Georgia" panose="02040502050405020303" pitchFamily="18" charset="0"/>
              </a:rPr>
              <a:t>Мультимодальный клуб </a:t>
            </a:r>
          </a:p>
          <a:p>
            <a:pPr lvl="0" algn="ctr">
              <a:buNone/>
            </a:pPr>
            <a:r>
              <a:rPr lang="ru-RU" sz="32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«Школа - территория возможностей»</a:t>
            </a:r>
            <a:endParaRPr lang="ru-RU" sz="3200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0" t="7587" r="20359" b="12175"/>
          <a:stretch/>
        </p:blipFill>
        <p:spPr>
          <a:xfrm>
            <a:off x="3263743" y="2593374"/>
            <a:ext cx="2467252" cy="2391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7" y="5522498"/>
            <a:ext cx="1246737" cy="11876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8" y="3061854"/>
            <a:ext cx="1180869" cy="11808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27" y="5566821"/>
            <a:ext cx="1218645" cy="12186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2"/>
          <a:stretch/>
        </p:blipFill>
        <p:spPr>
          <a:xfrm>
            <a:off x="7842562" y="2969677"/>
            <a:ext cx="1162586" cy="12597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76" y="5506988"/>
            <a:ext cx="1218645" cy="1218645"/>
          </a:xfrm>
          <a:prstGeom prst="rect">
            <a:avLst/>
          </a:prstGeom>
        </p:spPr>
      </p:pic>
      <p:sp>
        <p:nvSpPr>
          <p:cNvPr id="13" name="Стрелка: влево-вправо 12">
            <a:extLst>
              <a:ext uri="{FF2B5EF4-FFF2-40B4-BE49-F238E27FC236}">
                <a16:creationId xmlns:a16="http://schemas.microsoft.com/office/drawing/2014/main" xmlns="" id="{45475B64-8AC6-49E0-AB64-D8570935C081}"/>
              </a:ext>
            </a:extLst>
          </p:cNvPr>
          <p:cNvSpPr/>
          <p:nvPr/>
        </p:nvSpPr>
        <p:spPr>
          <a:xfrm>
            <a:off x="1282275" y="3620572"/>
            <a:ext cx="1890229" cy="1684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лево-вправо 13">
            <a:extLst>
              <a:ext uri="{FF2B5EF4-FFF2-40B4-BE49-F238E27FC236}">
                <a16:creationId xmlns:a16="http://schemas.microsoft.com/office/drawing/2014/main" xmlns="" id="{FF82A295-A371-425F-9A39-BEE7B1239E41}"/>
              </a:ext>
            </a:extLst>
          </p:cNvPr>
          <p:cNvSpPr/>
          <p:nvPr/>
        </p:nvSpPr>
        <p:spPr>
          <a:xfrm>
            <a:off x="5896273" y="3620571"/>
            <a:ext cx="1890229" cy="168470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лево-вправо 15">
            <a:extLst>
              <a:ext uri="{FF2B5EF4-FFF2-40B4-BE49-F238E27FC236}">
                <a16:creationId xmlns:a16="http://schemas.microsoft.com/office/drawing/2014/main" xmlns="" id="{459BF411-D220-4CE7-8437-CA13D77A9608}"/>
              </a:ext>
            </a:extLst>
          </p:cNvPr>
          <p:cNvSpPr/>
          <p:nvPr/>
        </p:nvSpPr>
        <p:spPr>
          <a:xfrm rot="1763770">
            <a:off x="5769633" y="5422753"/>
            <a:ext cx="1890229" cy="168470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лево-вправо 16">
            <a:extLst>
              <a:ext uri="{FF2B5EF4-FFF2-40B4-BE49-F238E27FC236}">
                <a16:creationId xmlns:a16="http://schemas.microsoft.com/office/drawing/2014/main" xmlns="" id="{5423E6C7-38F2-4D71-AF4D-426E0DDB9071}"/>
              </a:ext>
            </a:extLst>
          </p:cNvPr>
          <p:cNvSpPr/>
          <p:nvPr/>
        </p:nvSpPr>
        <p:spPr>
          <a:xfrm rot="20400881">
            <a:off x="1779919" y="5328305"/>
            <a:ext cx="1890229" cy="168470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лево-вправо 18">
            <a:extLst>
              <a:ext uri="{FF2B5EF4-FFF2-40B4-BE49-F238E27FC236}">
                <a16:creationId xmlns:a16="http://schemas.microsoft.com/office/drawing/2014/main" xmlns="" id="{16175140-4A38-4BD7-99C1-B612B758F7C9}"/>
              </a:ext>
            </a:extLst>
          </p:cNvPr>
          <p:cNvSpPr/>
          <p:nvPr/>
        </p:nvSpPr>
        <p:spPr>
          <a:xfrm>
            <a:off x="1282275" y="3620571"/>
            <a:ext cx="1890229" cy="168470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лево-вправо 19">
            <a:extLst>
              <a:ext uri="{FF2B5EF4-FFF2-40B4-BE49-F238E27FC236}">
                <a16:creationId xmlns:a16="http://schemas.microsoft.com/office/drawing/2014/main" xmlns="" id="{A86EFEB8-E04B-4694-B6C7-CC9FB74D8EEB}"/>
              </a:ext>
            </a:extLst>
          </p:cNvPr>
          <p:cNvSpPr/>
          <p:nvPr/>
        </p:nvSpPr>
        <p:spPr>
          <a:xfrm rot="5400000">
            <a:off x="4195189" y="5177099"/>
            <a:ext cx="468922" cy="135437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B593EA-2F98-479F-B4C4-F366571FA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трава, внешний, небо, земл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D6ADC72-C449-4AC1-B5BC-396F7A5BBD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1" r="24074" b="4"/>
          <a:stretch/>
        </p:blipFill>
        <p:spPr>
          <a:xfrm>
            <a:off x="20" y="10"/>
            <a:ext cx="2227828" cy="3383269"/>
          </a:xfrm>
          <a:prstGeom prst="rect">
            <a:avLst/>
          </a:prstGeom>
        </p:spPr>
      </p:pic>
      <p:pic>
        <p:nvPicPr>
          <p:cNvPr id="11" name="Объект 3" descr="Изображение выглядит как внутренний, цветной, стена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F6F9434-1E8B-4E23-BF2C-8068D086A3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2" r="23973"/>
          <a:stretch/>
        </p:blipFill>
        <p:spPr>
          <a:xfrm>
            <a:off x="2304717" y="10"/>
            <a:ext cx="2227848" cy="3383268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, стена, пол, окн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89FEBC5-3D1D-4728-88A4-E1F7FB17D6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4" r="24931" b="-3"/>
          <a:stretch/>
        </p:blipFill>
        <p:spPr>
          <a:xfrm>
            <a:off x="4609431" y="10"/>
            <a:ext cx="2228850" cy="3383268"/>
          </a:xfrm>
          <a:prstGeom prst="rect">
            <a:avLst/>
          </a:prstGeom>
        </p:spPr>
      </p:pic>
      <p:pic>
        <p:nvPicPr>
          <p:cNvPr id="8" name="Рисунок 7" descr="Изображение выглядит как внутренний, стена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1E2E03C-D433-4886-BC3D-F2B0060149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6" r="40019" b="-3"/>
          <a:stretch/>
        </p:blipFill>
        <p:spPr>
          <a:xfrm>
            <a:off x="6915150" y="10"/>
            <a:ext cx="2228850" cy="3383268"/>
          </a:xfrm>
          <a:prstGeom prst="rect">
            <a:avLst/>
          </a:prstGeom>
        </p:spPr>
      </p:pic>
      <p:pic>
        <p:nvPicPr>
          <p:cNvPr id="7" name="Рисунок 6" descr="Изображение выглядит как пол, внутренний, комната, спор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50F4475-6AC7-4E96-B4CF-DA56CFCC5E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r="8678" b="-1"/>
          <a:stretch/>
        </p:blipFill>
        <p:spPr>
          <a:xfrm>
            <a:off x="-763" y="3474720"/>
            <a:ext cx="4533328" cy="33832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9BEB6D0-9E4E-4221-93D1-74ABECEE9E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09432" y="3474720"/>
            <a:ext cx="4534568" cy="3383281"/>
          </a:xfrm>
          <a:prstGeom prst="rect">
            <a:avLst/>
          </a:prstGeom>
          <a:solidFill>
            <a:srgbClr val="248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FCC22A9F-0745-42BB-89BF-420E043C7616}"/>
              </a:ext>
            </a:extLst>
          </p:cNvPr>
          <p:cNvSpPr/>
          <p:nvPr/>
        </p:nvSpPr>
        <p:spPr>
          <a:xfrm>
            <a:off x="5508104" y="4149080"/>
            <a:ext cx="5944091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000"/>
              </a:lnSpc>
              <a:buNone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Зона </a:t>
            </a:r>
          </a:p>
          <a:p>
            <a:pPr lvl="0">
              <a:lnSpc>
                <a:spcPts val="5000"/>
              </a:lnSpc>
              <a:buNone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здоровья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82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4445"/>
            <a:ext cx="84969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3200" b="1" dirty="0">
                <a:solidFill>
                  <a:srgbClr val="000066"/>
                </a:solidFill>
                <a:latin typeface="Georgia" panose="02040502050405020303" pitchFamily="18" charset="0"/>
              </a:rPr>
              <a:t>Единое информационное пространство на  основе </a:t>
            </a:r>
          </a:p>
          <a:p>
            <a:pPr lvl="0" algn="ctr">
              <a:buNone/>
            </a:pPr>
            <a:r>
              <a:rPr lang="ru-RU" sz="3200" b="1" dirty="0">
                <a:solidFill>
                  <a:srgbClr val="000066"/>
                </a:solidFill>
                <a:latin typeface="Georgia" panose="02040502050405020303" pitchFamily="18" charset="0"/>
              </a:rPr>
              <a:t>IT-технологий </a:t>
            </a:r>
            <a:endParaRPr lang="ru-RU" sz="3200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970FFE-2A35-4BCD-80B7-200BA040B2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4793" y="26128"/>
            <a:ext cx="747341" cy="7473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A65E2B-244C-4764-B62A-CFDFAAB79B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83" b="55603"/>
          <a:stretch/>
        </p:blipFill>
        <p:spPr>
          <a:xfrm>
            <a:off x="0" y="1738708"/>
            <a:ext cx="4326756" cy="826196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22C79C6-335E-4DB2-A25E-417A726B31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926" b="8385"/>
          <a:stretch/>
        </p:blipFill>
        <p:spPr>
          <a:xfrm>
            <a:off x="16759" y="2564904"/>
            <a:ext cx="4339217" cy="2405668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FE62D93-B88F-4B2D-AF92-82B9CA7EEC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63" t="15550" r="33463" b="41596"/>
          <a:stretch/>
        </p:blipFill>
        <p:spPr>
          <a:xfrm>
            <a:off x="4788026" y="1738708"/>
            <a:ext cx="4176464" cy="2203082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11" name="Рисунок 10" descr="Изображение выглядит как снимок экрана, монитор, компьютер, ноутбу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AC82FFA-0994-4145-AB24-A23F093BF1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8152" r="20298" b="5201"/>
          <a:stretch/>
        </p:blipFill>
        <p:spPr>
          <a:xfrm>
            <a:off x="5854514" y="4218112"/>
            <a:ext cx="2520279" cy="2448122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9BA3C98-6B9B-4AEF-98FA-B2341890F97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863" t="20565" r="23226" b="44397"/>
          <a:stretch/>
        </p:blipFill>
        <p:spPr>
          <a:xfrm>
            <a:off x="-12948" y="5079778"/>
            <a:ext cx="4368924" cy="1525869"/>
          </a:xfrm>
          <a:prstGeom prst="rect">
            <a:avLst/>
          </a:prstGeom>
          <a:ln>
            <a:solidFill>
              <a:srgbClr val="000066"/>
            </a:solidFill>
          </a:ln>
        </p:spPr>
      </p:pic>
    </p:spTree>
    <p:extLst>
      <p:ext uri="{BB962C8B-B14F-4D97-AF65-F5344CB8AC3E}">
        <p14:creationId xmlns:p14="http://schemas.microsoft.com/office/powerpoint/2010/main" val="34635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нутренний, теннис, стена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5A71BE8-1129-43AB-9455-66DA67F677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7" r="1787" b="-5"/>
          <a:stretch/>
        </p:blipFill>
        <p:spPr>
          <a:xfrm>
            <a:off x="-1" y="-50715"/>
            <a:ext cx="3116608" cy="251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Объект 19">
            <a:extLst>
              <a:ext uri="{FF2B5EF4-FFF2-40B4-BE49-F238E27FC236}">
                <a16:creationId xmlns:a16="http://schemas.microsoft.com/office/drawing/2014/main" xmlns="" id="{1AA31A42-5FB0-438C-BACB-F69237AD5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2" t="10822" r="5073"/>
          <a:stretch/>
        </p:blipFill>
        <p:spPr>
          <a:xfrm>
            <a:off x="3223855" y="4437111"/>
            <a:ext cx="2609629" cy="234062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небо, человек, внешний, трав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E3BFA54-199A-464C-97D1-83FDFC4B92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8" r="6682" b="3"/>
          <a:stretch/>
        </p:blipFill>
        <p:spPr>
          <a:xfrm>
            <a:off x="6213789" y="-29725"/>
            <a:ext cx="2945832" cy="2393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Объект 5" descr="Изображение выглядит как спортивная игра, спорт, трава, велосипед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962C7F7-FE1F-4702-B257-95669D62C4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r="4396"/>
          <a:stretch/>
        </p:blipFill>
        <p:spPr>
          <a:xfrm>
            <a:off x="-1" y="4265400"/>
            <a:ext cx="3245849" cy="2588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Изображение выглядит как человек, электроника, мужчи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525AE9F-38FC-4643-8355-63F34C1EB9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" r="20149" b="13457"/>
          <a:stretch/>
        </p:blipFill>
        <p:spPr>
          <a:xfrm>
            <a:off x="3097181" y="-34808"/>
            <a:ext cx="3147852" cy="2489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Изображение выглядит как человек, пол, спорт, теннис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53F41CE-3CE5-4422-8F73-8CCDB8ABB9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6" b="1"/>
          <a:stretch/>
        </p:blipFill>
        <p:spPr>
          <a:xfrm>
            <a:off x="5898155" y="4269606"/>
            <a:ext cx="3238950" cy="256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18EA74CB-1871-4881-82AF-D304601005C5}"/>
              </a:ext>
            </a:extLst>
          </p:cNvPr>
          <p:cNvSpPr/>
          <p:nvPr/>
        </p:nvSpPr>
        <p:spPr>
          <a:xfrm>
            <a:off x="280197" y="2665902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3000" b="1" dirty="0">
                <a:solidFill>
                  <a:srgbClr val="000066"/>
                </a:solidFill>
                <a:latin typeface="Georgia" panose="02040502050405020303" pitchFamily="18" charset="0"/>
              </a:rPr>
              <a:t>Увеличилось количество спортивных секций на базе ОО за счет привлечения тренеров ДЮСШ и УДОД </a:t>
            </a:r>
            <a:endParaRPr lang="ru-RU" sz="3000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3000" b="1" dirty="0">
                <a:solidFill>
                  <a:srgbClr val="000066"/>
                </a:solidFill>
                <a:latin typeface="Georgia" panose="02040502050405020303" pitchFamily="18" charset="0"/>
              </a:rPr>
              <a:t>Банк методических разработок совместных мероприятий по здоровьесбережению </a:t>
            </a:r>
            <a:endParaRPr lang="ru-RU" sz="3000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Изображение выглядит как текст,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49DBEB8-1EA0-4E7E-976F-B84454683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3" y="1772816"/>
            <a:ext cx="8150534" cy="4752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54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07664657"/>
              </p:ext>
            </p:extLst>
          </p:nvPr>
        </p:nvGraphicFramePr>
        <p:xfrm>
          <a:off x="251520" y="0"/>
          <a:ext cx="8568952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35143" y="980728"/>
            <a:ext cx="6944709" cy="64633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I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 этап –подготовительный </a:t>
            </a: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ноябрь 2018 –  декабрь 2018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F56A55-FD76-4C4C-95A9-5410D0A67FE4}"/>
              </a:ext>
            </a:extLst>
          </p:cNvPr>
          <p:cNvSpPr txBox="1"/>
          <p:nvPr/>
        </p:nvSpPr>
        <p:spPr>
          <a:xfrm>
            <a:off x="880239" y="252372"/>
            <a:ext cx="7287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МЕРОПРИЯТИЯ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49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3830286"/>
              </p:ext>
            </p:extLst>
          </p:nvPr>
        </p:nvGraphicFramePr>
        <p:xfrm>
          <a:off x="251520" y="0"/>
          <a:ext cx="8568952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15413" y="944354"/>
            <a:ext cx="5439548" cy="64633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II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 этап - основной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январь 2019  – февраль 2020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F56A55-FD76-4C4C-95A9-5410D0A67FE4}"/>
              </a:ext>
            </a:extLst>
          </p:cNvPr>
          <p:cNvSpPr txBox="1"/>
          <p:nvPr/>
        </p:nvSpPr>
        <p:spPr>
          <a:xfrm>
            <a:off x="880239" y="252372"/>
            <a:ext cx="7287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МЕРОПРИЯТИЯ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8317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6322D56-81EF-4DA7-B330-19915F0B5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02" y="520086"/>
            <a:ext cx="7419260" cy="408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BCC0128-5E42-46F3-B4B1-39E4AE62381F}"/>
              </a:ext>
            </a:extLst>
          </p:cNvPr>
          <p:cNvSpPr/>
          <p:nvPr/>
        </p:nvSpPr>
        <p:spPr>
          <a:xfrm>
            <a:off x="179511" y="4560567"/>
            <a:ext cx="87849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«Результатом нашей работы должна стать осознанная молодым поколением необходимость в здоровом образе жизни, в занятиях физической культурой и спортом. Каждый молодой человек должен осознать, что здоровый образ жизни – это успех, его личный успех»</a:t>
            </a:r>
          </a:p>
          <a:p>
            <a:pPr algn="r">
              <a:spcAft>
                <a:spcPts val="0"/>
              </a:spcAft>
            </a:pPr>
            <a:r>
              <a:rPr lang="ru-RU" sz="1400" b="1" kern="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В.В. Путин  (Послание Федеральному Собранию Российской Федерации, 2017)</a:t>
            </a:r>
            <a:endParaRPr lang="ru-RU" sz="1400" b="1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A5BB15-EA10-4BEB-A41E-9775D89F4550}"/>
              </a:ext>
            </a:extLst>
          </p:cNvPr>
          <p:cNvSpPr txBox="1"/>
          <p:nvPr/>
        </p:nvSpPr>
        <p:spPr>
          <a:xfrm>
            <a:off x="782502" y="65520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АКТУАЛЬНОСТЬ</a:t>
            </a:r>
            <a:r>
              <a:rPr lang="ru-RU" sz="28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ТЕМЫ</a:t>
            </a:r>
          </a:p>
        </p:txBody>
      </p:sp>
    </p:spTree>
    <p:extLst>
      <p:ext uri="{BB962C8B-B14F-4D97-AF65-F5344CB8AC3E}">
        <p14:creationId xmlns:p14="http://schemas.microsoft.com/office/powerpoint/2010/main" val="32495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F56A55-FD76-4C4C-95A9-5410D0A67FE4}"/>
              </a:ext>
            </a:extLst>
          </p:cNvPr>
          <p:cNvSpPr txBox="1"/>
          <p:nvPr/>
        </p:nvSpPr>
        <p:spPr>
          <a:xfrm>
            <a:off x="880239" y="252372"/>
            <a:ext cx="7287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МЕРОПРИЯТИЯ ПРОЕКТА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15413" y="944354"/>
            <a:ext cx="5439548" cy="64633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III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 этап – заключительный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март 2020  – май 2020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94965" y="2060849"/>
            <a:ext cx="8258452" cy="4360290"/>
            <a:chOff x="418313" y="1916843"/>
            <a:chExt cx="8046103" cy="4360290"/>
          </a:xfrm>
          <a:effectLst>
            <a:outerShdw blurRad="190500" dist="228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 rot="10800000">
              <a:off x="418313" y="1916843"/>
              <a:ext cx="8046103" cy="436029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552406" y="1916843"/>
              <a:ext cx="7912009" cy="42261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defTabSz="711200">
                <a:spcAft>
                  <a:spcPts val="0"/>
                </a:spcAft>
                <a:defRPr/>
              </a:pPr>
              <a:endParaRPr lang="ru-RU" sz="2000" b="1" dirty="0">
                <a:solidFill>
                  <a:srgbClr val="000066"/>
                </a:solidFill>
                <a:latin typeface="Georgia" panose="02040502050405020303" pitchFamily="18" charset="0"/>
                <a:cs typeface="Times New Roman" pitchFamily="18" charset="0"/>
              </a:endParaRPr>
            </a:p>
            <a:p>
              <a:pPr defTabSz="711200"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0066"/>
                  </a:solidFill>
                  <a:latin typeface="Georgia" panose="02040502050405020303" pitchFamily="18" charset="0"/>
                  <a:cs typeface="Times New Roman" pitchFamily="18" charset="0"/>
                </a:rPr>
                <a:t>1.Спортивный фестиваль </a:t>
              </a:r>
              <a:r>
                <a:rPr lang="ru-RU" sz="2000" b="1" dirty="0" smtClean="0">
                  <a:solidFill>
                    <a:srgbClr val="000066"/>
                  </a:solidFill>
                  <a:latin typeface="Georgia" panose="02040502050405020303" pitchFamily="18" charset="0"/>
                  <a:cs typeface="Times New Roman" pitchFamily="18" charset="0"/>
                </a:rPr>
                <a:t>«Школа - территория </a:t>
              </a:r>
              <a:r>
                <a:rPr lang="ru-RU" sz="2000" b="1" dirty="0">
                  <a:solidFill>
                    <a:srgbClr val="000066"/>
                  </a:solidFill>
                  <a:latin typeface="Georgia" panose="02040502050405020303" pitchFamily="18" charset="0"/>
                  <a:cs typeface="Times New Roman" pitchFamily="18" charset="0"/>
                </a:rPr>
                <a:t>возможностей»</a:t>
              </a:r>
            </a:p>
            <a:p>
              <a:pPr defTabSz="711200">
                <a:spcAft>
                  <a:spcPts val="0"/>
                </a:spcAft>
                <a:defRPr/>
              </a:pPr>
              <a:endParaRPr lang="ru-RU" sz="2000" b="1" dirty="0">
                <a:solidFill>
                  <a:srgbClr val="000066"/>
                </a:solidFill>
                <a:latin typeface="Georgia" panose="02040502050405020303" pitchFamily="18" charset="0"/>
                <a:cs typeface="Times New Roman" pitchFamily="18" charset="0"/>
              </a:endParaRPr>
            </a:p>
            <a:p>
              <a:pPr defTabSz="711200"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rgbClr val="000066"/>
                  </a:solidFill>
                  <a:latin typeface="Georgia" panose="02040502050405020303" pitchFamily="18" charset="0"/>
                  <a:cs typeface="Times New Roman" pitchFamily="18" charset="0"/>
                </a:rPr>
                <a:t>2.Итоговый </a:t>
              </a:r>
              <a:r>
                <a:rPr lang="ru-RU" sz="2000" b="1" dirty="0">
                  <a:solidFill>
                    <a:srgbClr val="000066"/>
                  </a:solidFill>
                  <a:latin typeface="Georgia" panose="02040502050405020303" pitchFamily="18" charset="0"/>
                  <a:cs typeface="Times New Roman" pitchFamily="18" charset="0"/>
                </a:rPr>
                <a:t>мониторинг</a:t>
              </a:r>
            </a:p>
            <a:p>
              <a:pPr defTabSz="711200"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0066"/>
                  </a:solidFill>
                  <a:latin typeface="Georgia" panose="02040502050405020303" pitchFamily="18" charset="0"/>
                  <a:cs typeface="Times New Roman" pitchFamily="18" charset="0"/>
                </a:rPr>
                <a:t> </a:t>
              </a:r>
            </a:p>
            <a:p>
              <a:pPr defTabSz="711200"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rgbClr val="000066"/>
                  </a:solidFill>
                  <a:latin typeface="Georgia" panose="02040502050405020303" pitchFamily="18" charset="0"/>
                  <a:cs typeface="Times New Roman" pitchFamily="18" charset="0"/>
                </a:rPr>
                <a:t>3.Освещение </a:t>
              </a:r>
              <a:r>
                <a:rPr lang="ru-RU" sz="2000" b="1" dirty="0">
                  <a:solidFill>
                    <a:srgbClr val="000066"/>
                  </a:solidFill>
                  <a:latin typeface="Georgia" panose="02040502050405020303" pitchFamily="18" charset="0"/>
                  <a:cs typeface="Times New Roman" pitchFamily="18" charset="0"/>
                </a:rPr>
                <a:t>мероприятий в сети Интернет и СМИ</a:t>
              </a:r>
            </a:p>
            <a:p>
              <a:pPr defTabSz="711200">
                <a:spcAft>
                  <a:spcPts val="0"/>
                </a:spcAft>
                <a:defRPr/>
              </a:pPr>
              <a:endParaRPr lang="ru-RU" sz="2000" b="1" dirty="0">
                <a:solidFill>
                  <a:srgbClr val="000066"/>
                </a:solidFill>
                <a:latin typeface="Georgia" panose="02040502050405020303" pitchFamily="18" charset="0"/>
                <a:cs typeface="Times New Roman" pitchFamily="18" charset="0"/>
              </a:endParaRPr>
            </a:p>
            <a:p>
              <a:pPr algn="just" defTabSz="711200"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rgbClr val="000066"/>
                  </a:solidFill>
                  <a:latin typeface="Georgia" panose="02040502050405020303" pitchFamily="18" charset="0"/>
                  <a:cs typeface="Times New Roman" pitchFamily="18" charset="0"/>
                </a:rPr>
                <a:t>4.Круглый </a:t>
              </a:r>
              <a:r>
                <a:rPr lang="ru-RU" sz="2000" b="1" dirty="0">
                  <a:solidFill>
                    <a:srgbClr val="000066"/>
                  </a:solidFill>
                  <a:latin typeface="Georgia" panose="02040502050405020303" pitchFamily="18" charset="0"/>
                  <a:cs typeface="Times New Roman" pitchFamily="18" charset="0"/>
                </a:rPr>
                <a:t>стол «Итоги и перспективы межведомственного взаимодействия»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36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8CFE26-1399-4191-8543-2DB79177C928}"/>
              </a:ext>
            </a:extLst>
          </p:cNvPr>
          <p:cNvSpPr txBox="1"/>
          <p:nvPr/>
        </p:nvSpPr>
        <p:spPr>
          <a:xfrm>
            <a:off x="880239" y="252372"/>
            <a:ext cx="7287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РЕСУРСЫ  ПРОЕКТА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2F9DE973-B789-46F6-96F2-42A7A7DD67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695273"/>
              </p:ext>
            </p:extLst>
          </p:nvPr>
        </p:nvGraphicFramePr>
        <p:xfrm>
          <a:off x="539364" y="1283732"/>
          <a:ext cx="8122434" cy="50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19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96A0A4C0-3E01-4273-95E5-62CD56819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05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>
              <a:defRPr/>
            </a:pPr>
            <a:endParaRPr lang="ru-RU" sz="4000" b="1" dirty="0">
              <a:solidFill>
                <a:schemeClr val="accent2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defRPr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916608C9-8C86-43A1-9372-1E83CD91E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54340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defRPr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2" name="Диаграмма 11">
            <a:extLst>
              <a:ext uri="{FF2B5EF4-FFF2-40B4-BE49-F238E27FC236}">
                <a16:creationId xmlns:a16="http://schemas.microsoft.com/office/drawing/2014/main" xmlns="" id="{A66D95D3-7A0C-4353-9EEF-EFFF6591AB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404334"/>
              </p:ext>
            </p:extLst>
          </p:nvPr>
        </p:nvGraphicFramePr>
        <p:xfrm>
          <a:off x="150813" y="611188"/>
          <a:ext cx="9029699" cy="346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12">
            <a:extLst>
              <a:ext uri="{FF2B5EF4-FFF2-40B4-BE49-F238E27FC236}">
                <a16:creationId xmlns:a16="http://schemas.microsoft.com/office/drawing/2014/main" xmlns="" id="{8D26E627-D18F-42D4-A4B4-4649DBBCFE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609498"/>
              </p:ext>
            </p:extLst>
          </p:nvPr>
        </p:nvGraphicFramePr>
        <p:xfrm>
          <a:off x="-457884" y="3573016"/>
          <a:ext cx="9638396" cy="321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B5415D-A4A8-4A74-90B0-067C9C905C92}"/>
              </a:ext>
            </a:extLst>
          </p:cNvPr>
          <p:cNvSpPr txBox="1"/>
          <p:nvPr/>
        </p:nvSpPr>
        <p:spPr>
          <a:xfrm>
            <a:off x="971600" y="122799"/>
            <a:ext cx="64962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БЮДЖЕТ 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0181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7C33F4-C578-4BAB-93CD-74E1C52A3A18}"/>
              </a:ext>
            </a:extLst>
          </p:cNvPr>
          <p:cNvSpPr txBox="1"/>
          <p:nvPr/>
        </p:nvSpPr>
        <p:spPr>
          <a:xfrm>
            <a:off x="928047" y="122799"/>
            <a:ext cx="7287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КОМАНДА  ПРОЕКТА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5C56024D-C3C4-4083-A1C9-D5505A8B9F1B}"/>
              </a:ext>
            </a:extLst>
          </p:cNvPr>
          <p:cNvGrpSpPr/>
          <p:nvPr/>
        </p:nvGrpSpPr>
        <p:grpSpPr>
          <a:xfrm>
            <a:off x="-27710" y="773471"/>
            <a:ext cx="9192407" cy="5823881"/>
            <a:chOff x="0" y="773469"/>
            <a:chExt cx="9192407" cy="5823881"/>
          </a:xfrm>
        </p:grpSpPr>
        <p:cxnSp>
          <p:nvCxnSpPr>
            <p:cNvPr id="43" name="Прямая со стрелкой 42">
              <a:extLst>
                <a:ext uri="{FF2B5EF4-FFF2-40B4-BE49-F238E27FC236}">
                  <a16:creationId xmlns:a16="http://schemas.microsoft.com/office/drawing/2014/main" xmlns="" id="{A8EFDA70-CDFD-4FED-A0E4-7590A1DABFAA}"/>
                </a:ext>
              </a:extLst>
            </p:cNvPr>
            <p:cNvCxnSpPr>
              <a:stCxn id="17" idx="3"/>
              <a:endCxn id="18" idx="1"/>
            </p:cNvCxnSpPr>
            <p:nvPr/>
          </p:nvCxnSpPr>
          <p:spPr>
            <a:xfrm>
              <a:off x="1636893" y="2529881"/>
              <a:ext cx="883746" cy="0"/>
            </a:xfrm>
            <a:prstGeom prst="straightConnector1">
              <a:avLst/>
            </a:prstGeom>
            <a:ln>
              <a:solidFill>
                <a:srgbClr val="00006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xmlns="" id="{39EB4401-C8FB-4F2F-BD53-211F82DFE8F9}"/>
                </a:ext>
              </a:extLst>
            </p:cNvPr>
            <p:cNvCxnSpPr/>
            <p:nvPr/>
          </p:nvCxnSpPr>
          <p:spPr>
            <a:xfrm>
              <a:off x="4151130" y="2532462"/>
              <a:ext cx="883746" cy="0"/>
            </a:xfrm>
            <a:prstGeom prst="straightConnector1">
              <a:avLst/>
            </a:prstGeom>
            <a:ln>
              <a:solidFill>
                <a:srgbClr val="00006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>
              <a:extLst>
                <a:ext uri="{FF2B5EF4-FFF2-40B4-BE49-F238E27FC236}">
                  <a16:creationId xmlns:a16="http://schemas.microsoft.com/office/drawing/2014/main" xmlns="" id="{9FF113EE-8DD1-4B50-8919-6823509CFE84}"/>
                </a:ext>
              </a:extLst>
            </p:cNvPr>
            <p:cNvCxnSpPr>
              <a:cxnSpLocks/>
            </p:cNvCxnSpPr>
            <p:nvPr/>
          </p:nvCxnSpPr>
          <p:spPr>
            <a:xfrm>
              <a:off x="6671769" y="2529881"/>
              <a:ext cx="883746" cy="0"/>
            </a:xfrm>
            <a:prstGeom prst="straightConnector1">
              <a:avLst/>
            </a:prstGeom>
            <a:ln>
              <a:solidFill>
                <a:srgbClr val="00006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>
              <a:extLst>
                <a:ext uri="{FF2B5EF4-FFF2-40B4-BE49-F238E27FC236}">
                  <a16:creationId xmlns:a16="http://schemas.microsoft.com/office/drawing/2014/main" xmlns="" id="{17086B97-7D40-43C4-A38D-74693B70ABAD}"/>
                </a:ext>
              </a:extLst>
            </p:cNvPr>
            <p:cNvCxnSpPr>
              <a:cxnSpLocks/>
            </p:cNvCxnSpPr>
            <p:nvPr/>
          </p:nvCxnSpPr>
          <p:spPr>
            <a:xfrm>
              <a:off x="5577127" y="1196752"/>
              <a:ext cx="2667281" cy="918233"/>
            </a:xfrm>
            <a:prstGeom prst="straightConnector1">
              <a:avLst/>
            </a:prstGeom>
            <a:ln w="28575">
              <a:solidFill>
                <a:srgbClr val="00006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>
              <a:extLst>
                <a:ext uri="{FF2B5EF4-FFF2-40B4-BE49-F238E27FC236}">
                  <a16:creationId xmlns:a16="http://schemas.microsoft.com/office/drawing/2014/main" xmlns="" id="{BC665490-B0E7-4CCB-8158-F604671566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447" y="1203932"/>
              <a:ext cx="2520639" cy="904505"/>
            </a:xfrm>
            <a:prstGeom prst="straightConnector1">
              <a:avLst/>
            </a:prstGeom>
            <a:ln w="28575">
              <a:solidFill>
                <a:srgbClr val="00006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>
              <a:extLst>
                <a:ext uri="{FF2B5EF4-FFF2-40B4-BE49-F238E27FC236}">
                  <a16:creationId xmlns:a16="http://schemas.microsoft.com/office/drawing/2014/main" xmlns="" id="{EE1D9E59-6E48-408B-87E8-D5B216493EFA}"/>
                </a:ext>
              </a:extLst>
            </p:cNvPr>
            <p:cNvCxnSpPr>
              <a:cxnSpLocks/>
            </p:cNvCxnSpPr>
            <p:nvPr/>
          </p:nvCxnSpPr>
          <p:spPr>
            <a:xfrm>
              <a:off x="3563888" y="1726208"/>
              <a:ext cx="0" cy="361021"/>
            </a:xfrm>
            <a:prstGeom prst="straightConnector1">
              <a:avLst/>
            </a:prstGeom>
            <a:ln w="28575">
              <a:solidFill>
                <a:srgbClr val="00006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>
              <a:extLst>
                <a:ext uri="{FF2B5EF4-FFF2-40B4-BE49-F238E27FC236}">
                  <a16:creationId xmlns:a16="http://schemas.microsoft.com/office/drawing/2014/main" xmlns="" id="{B32F40B4-E393-4359-8F38-2D8108FD336F}"/>
                </a:ext>
              </a:extLst>
            </p:cNvPr>
            <p:cNvCxnSpPr>
              <a:cxnSpLocks/>
            </p:cNvCxnSpPr>
            <p:nvPr/>
          </p:nvCxnSpPr>
          <p:spPr>
            <a:xfrm>
              <a:off x="5292080" y="1734716"/>
              <a:ext cx="0" cy="361021"/>
            </a:xfrm>
            <a:prstGeom prst="straightConnector1">
              <a:avLst/>
            </a:prstGeom>
            <a:ln w="28575">
              <a:solidFill>
                <a:srgbClr val="00006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>
              <a:extLst>
                <a:ext uri="{FF2B5EF4-FFF2-40B4-BE49-F238E27FC236}">
                  <a16:creationId xmlns:a16="http://schemas.microsoft.com/office/drawing/2014/main" xmlns="" id="{4B75E488-3454-4255-B8E3-CB4155D203E7}"/>
                </a:ext>
              </a:extLst>
            </p:cNvPr>
            <p:cNvCxnSpPr>
              <a:cxnSpLocks/>
            </p:cNvCxnSpPr>
            <p:nvPr/>
          </p:nvCxnSpPr>
          <p:spPr>
            <a:xfrm>
              <a:off x="818447" y="2923963"/>
              <a:ext cx="0" cy="450604"/>
            </a:xfrm>
            <a:prstGeom prst="straightConnector1">
              <a:avLst/>
            </a:prstGeom>
            <a:ln w="28575">
              <a:solidFill>
                <a:srgbClr val="00006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>
              <a:extLst>
                <a:ext uri="{FF2B5EF4-FFF2-40B4-BE49-F238E27FC236}">
                  <a16:creationId xmlns:a16="http://schemas.microsoft.com/office/drawing/2014/main" xmlns="" id="{FDFF16B4-BBF4-4B91-8E9E-20619669347D}"/>
                </a:ext>
              </a:extLst>
            </p:cNvPr>
            <p:cNvCxnSpPr>
              <a:cxnSpLocks/>
            </p:cNvCxnSpPr>
            <p:nvPr/>
          </p:nvCxnSpPr>
          <p:spPr>
            <a:xfrm>
              <a:off x="3332033" y="2923963"/>
              <a:ext cx="7053" cy="450604"/>
            </a:xfrm>
            <a:prstGeom prst="straightConnector1">
              <a:avLst/>
            </a:prstGeom>
            <a:ln w="28575">
              <a:solidFill>
                <a:srgbClr val="00006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>
              <a:extLst>
                <a:ext uri="{FF2B5EF4-FFF2-40B4-BE49-F238E27FC236}">
                  <a16:creationId xmlns:a16="http://schemas.microsoft.com/office/drawing/2014/main" xmlns="" id="{E1232BDC-04D2-47F6-AE8B-C7CD5F79165B}"/>
                </a:ext>
              </a:extLst>
            </p:cNvPr>
            <p:cNvCxnSpPr>
              <a:cxnSpLocks/>
            </p:cNvCxnSpPr>
            <p:nvPr/>
          </p:nvCxnSpPr>
          <p:spPr>
            <a:xfrm>
              <a:off x="5868144" y="2923963"/>
              <a:ext cx="0" cy="450604"/>
            </a:xfrm>
            <a:prstGeom prst="straightConnector1">
              <a:avLst/>
            </a:prstGeom>
            <a:ln w="28575">
              <a:solidFill>
                <a:srgbClr val="00006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>
              <a:extLst>
                <a:ext uri="{FF2B5EF4-FFF2-40B4-BE49-F238E27FC236}">
                  <a16:creationId xmlns:a16="http://schemas.microsoft.com/office/drawing/2014/main" xmlns="" id="{37C46112-BF3A-4F3C-A8EE-97FA3CCD73F2}"/>
                </a:ext>
              </a:extLst>
            </p:cNvPr>
            <p:cNvCxnSpPr>
              <a:cxnSpLocks/>
            </p:cNvCxnSpPr>
            <p:nvPr/>
          </p:nvCxnSpPr>
          <p:spPr>
            <a:xfrm>
              <a:off x="8374793" y="2923963"/>
              <a:ext cx="0" cy="450604"/>
            </a:xfrm>
            <a:prstGeom prst="straightConnector1">
              <a:avLst/>
            </a:prstGeom>
            <a:ln w="28575">
              <a:solidFill>
                <a:srgbClr val="00006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75F5A720-96A4-43EE-A9A7-5C1FC7BD325C}"/>
                </a:ext>
              </a:extLst>
            </p:cNvPr>
            <p:cNvGrpSpPr/>
            <p:nvPr/>
          </p:nvGrpSpPr>
          <p:grpSpPr>
            <a:xfrm>
              <a:off x="0" y="773469"/>
              <a:ext cx="9192407" cy="5823881"/>
              <a:chOff x="0" y="773469"/>
              <a:chExt cx="9192407" cy="5823881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xmlns="" id="{142FEE41-BF5E-44F0-B38F-F5F65948890B}"/>
                  </a:ext>
                </a:extLst>
              </p:cNvPr>
              <p:cNvSpPr/>
              <p:nvPr/>
            </p:nvSpPr>
            <p:spPr>
              <a:xfrm>
                <a:off x="3339086" y="773469"/>
                <a:ext cx="2256065" cy="91172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РУКОВОДИТЕЛЬ ПРОЕКТА </a:t>
                </a:r>
              </a:p>
            </p:txBody>
          </p:sp>
          <p:sp>
            <p:nvSpPr>
              <p:cNvPr id="17" name="Прямоугольник: скругленные углы 16">
                <a:extLst>
                  <a:ext uri="{FF2B5EF4-FFF2-40B4-BE49-F238E27FC236}">
                    <a16:creationId xmlns:a16="http://schemas.microsoft.com/office/drawing/2014/main" xmlns="" id="{091BC382-1A27-4BA6-9DFC-1044C24E85D7}"/>
                  </a:ext>
                </a:extLst>
              </p:cNvPr>
              <p:cNvSpPr/>
              <p:nvPr/>
            </p:nvSpPr>
            <p:spPr>
              <a:xfrm>
                <a:off x="0" y="2133837"/>
                <a:ext cx="1636893" cy="79208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3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КООРДИНАТОР НАПРАВЛЕНИЯ «</a:t>
                </a:r>
                <a:r>
                  <a:rPr lang="en-US" sz="13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IT</a:t>
                </a:r>
                <a:r>
                  <a:rPr lang="ru-RU" sz="13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- ЗОЖ»</a:t>
                </a:r>
              </a:p>
            </p:txBody>
          </p:sp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xmlns="" id="{90E0BE38-5AB5-4DF4-8CF1-E389BE6E8FB7}"/>
                  </a:ext>
                </a:extLst>
              </p:cNvPr>
              <p:cNvSpPr/>
              <p:nvPr/>
            </p:nvSpPr>
            <p:spPr>
              <a:xfrm>
                <a:off x="2520639" y="2133837"/>
                <a:ext cx="1636893" cy="79208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3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КООРДИНАТОР НАПРАВЛЕНИЯ «ЗОЖигай!»</a:t>
                </a:r>
              </a:p>
            </p:txBody>
          </p:sp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xmlns="" id="{A8E8938B-D071-4D3E-A6F1-C3FE357A3C18}"/>
                  </a:ext>
                </a:extLst>
              </p:cNvPr>
              <p:cNvSpPr/>
              <p:nvPr/>
            </p:nvSpPr>
            <p:spPr>
              <a:xfrm>
                <a:off x="7555514" y="2133837"/>
                <a:ext cx="1636893" cy="79208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3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КООРДИНАТОР НАПРАВЛЕНИЯ «МедЗОЖ»</a:t>
                </a:r>
              </a:p>
            </p:txBody>
          </p:sp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xmlns="" id="{494CC9A0-17D7-4926-BAC0-8E0C7B8B8255}"/>
                  </a:ext>
                </a:extLst>
              </p:cNvPr>
              <p:cNvSpPr/>
              <p:nvPr/>
            </p:nvSpPr>
            <p:spPr>
              <a:xfrm>
                <a:off x="5034876" y="2133837"/>
                <a:ext cx="1636893" cy="79208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  <a:p>
                <a:pPr algn="ctr"/>
                <a:r>
                  <a:rPr lang="ru-RU" sz="13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КООРДИНАТОР НАПРАВЛЕНИЯ </a:t>
                </a:r>
              </a:p>
              <a:p>
                <a:pPr algn="ctr"/>
                <a:r>
                  <a:rPr lang="ru-RU" sz="13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«</a:t>
                </a:r>
                <a:r>
                  <a:rPr lang="ru-RU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12 </a:t>
                </a:r>
                <a:r>
                  <a:rPr lang="ru-RU" sz="13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КЛАСС»</a:t>
                </a:r>
              </a:p>
              <a:p>
                <a:pPr algn="ctr"/>
                <a:endParaRPr lang="ru-RU" sz="1050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xmlns="" id="{E775F7C5-8540-403A-AD42-3B5AD3826AF4}"/>
                  </a:ext>
                </a:extLst>
              </p:cNvPr>
              <p:cNvSpPr/>
              <p:nvPr/>
            </p:nvSpPr>
            <p:spPr>
              <a:xfrm>
                <a:off x="254814" y="3374567"/>
                <a:ext cx="8552572" cy="322278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5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endParaRPr>
              </a:p>
            </p:txBody>
          </p:sp>
          <p:sp>
            <p:nvSpPr>
              <p:cNvPr id="22" name="Прямоугольник: скругленные углы 21">
                <a:extLst>
                  <a:ext uri="{FF2B5EF4-FFF2-40B4-BE49-F238E27FC236}">
                    <a16:creationId xmlns:a16="http://schemas.microsoft.com/office/drawing/2014/main" xmlns="" id="{FB5028C9-B46A-4ED2-80DE-1334BFCA0822}"/>
                  </a:ext>
                </a:extLst>
              </p:cNvPr>
              <p:cNvSpPr/>
              <p:nvPr/>
            </p:nvSpPr>
            <p:spPr>
              <a:xfrm>
                <a:off x="2019535" y="5740968"/>
                <a:ext cx="5165084" cy="75509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ОБУЧАЮЩИЕСЯ</a:t>
                </a:r>
              </a:p>
            </p:txBody>
          </p:sp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xmlns="" id="{E8A027CF-93B6-4296-A112-C2839DE6F2BA}"/>
                  </a:ext>
                </a:extLst>
              </p:cNvPr>
              <p:cNvSpPr/>
              <p:nvPr/>
            </p:nvSpPr>
            <p:spPr>
              <a:xfrm>
                <a:off x="1989457" y="4289573"/>
                <a:ext cx="5165084" cy="59756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ПАРТНЕРЫ ПРОЕКТА</a:t>
                </a:r>
                <a:endParaRPr lang="ru-RU" sz="1600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xmlns="" id="{821C2135-C782-4707-97D0-5FE8621BA42D}"/>
                  </a:ext>
                </a:extLst>
              </p:cNvPr>
              <p:cNvSpPr/>
              <p:nvPr/>
            </p:nvSpPr>
            <p:spPr>
              <a:xfrm>
                <a:off x="2007712" y="4957332"/>
                <a:ext cx="5165084" cy="72008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РОДИТЕЛИ</a:t>
                </a:r>
              </a:p>
            </p:txBody>
          </p:sp>
          <p:sp>
            <p:nvSpPr>
              <p:cNvPr id="66" name="Прямоугольник: скругленные углы 65">
                <a:extLst>
                  <a:ext uri="{FF2B5EF4-FFF2-40B4-BE49-F238E27FC236}">
                    <a16:creationId xmlns:a16="http://schemas.microsoft.com/office/drawing/2014/main" xmlns="" id="{2993C514-31CA-4379-A707-04C53AC977E9}"/>
                  </a:ext>
                </a:extLst>
              </p:cNvPr>
              <p:cNvSpPr/>
              <p:nvPr/>
            </p:nvSpPr>
            <p:spPr>
              <a:xfrm>
                <a:off x="1989457" y="3478387"/>
                <a:ext cx="5165084" cy="75509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ПЕДАГОГИЧЕСКИЙ КОЛЛЕКТИВ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34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0D0707-5E18-4351-9CBE-1382C742C41F}"/>
              </a:ext>
            </a:extLst>
          </p:cNvPr>
          <p:cNvSpPr txBox="1"/>
          <p:nvPr/>
        </p:nvSpPr>
        <p:spPr>
          <a:xfrm>
            <a:off x="880239" y="252372"/>
            <a:ext cx="7287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РИСКИ  ПРОЕКТА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D6B38F1B-60F2-471C-85DB-151D4826E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845043"/>
              </p:ext>
            </p:extLst>
          </p:nvPr>
        </p:nvGraphicFramePr>
        <p:xfrm>
          <a:off x="0" y="806370"/>
          <a:ext cx="9122134" cy="5914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1960">
                  <a:extLst>
                    <a:ext uri="{9D8B030D-6E8A-4147-A177-3AD203B41FA5}">
                      <a16:colId xmlns:a16="http://schemas.microsoft.com/office/drawing/2014/main" xmlns="" val="500124240"/>
                    </a:ext>
                  </a:extLst>
                </a:gridCol>
                <a:gridCol w="4910174">
                  <a:extLst>
                    <a:ext uri="{9D8B030D-6E8A-4147-A177-3AD203B41FA5}">
                      <a16:colId xmlns:a16="http://schemas.microsoft.com/office/drawing/2014/main" xmlns="" val="2722824087"/>
                    </a:ext>
                  </a:extLst>
                </a:gridCol>
              </a:tblGrid>
              <a:tr h="5062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ВОЗМОЖНЫЕ РИСКИ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ПУТИ  ОПТИМИЗАЦИИ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4352682"/>
                  </a:ext>
                </a:extLst>
              </a:tr>
              <a:tr h="21164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Отсутствие заинтересованности представителей профильных ведомств в реализации проекта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Calibri"/>
                          <a:cs typeface="Times New Roman"/>
                        </a:rPr>
                        <a:t>Разграничение обязанностей на начальном этапе разработки проекта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01930" algn="l"/>
                          <a:tab pos="457200" algn="l"/>
                          <a:tab pos="540385" algn="l"/>
                        </a:tabLs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Times New Roman"/>
                          <a:cs typeface="Times New Roman"/>
                        </a:rPr>
                        <a:t>Трансляция лучшего опыта социального партнёрства</a:t>
                      </a:r>
                      <a:endParaRPr lang="ru-RU" sz="1800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Times New Roman"/>
                          <a:cs typeface="Times New Roman"/>
                        </a:rPr>
                        <a:t>Публикация в СМИ достижений по реализации проекта</a:t>
                      </a:r>
                      <a:endParaRPr lang="ru-RU" sz="1800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4884465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Финансирование проекта учредителем в неполном </a:t>
                      </a:r>
                      <a:r>
                        <a:rPr lang="ru-RU" sz="1800" dirty="0" smtClean="0"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объеме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Calibri"/>
                          <a:cs typeface="Times New Roman"/>
                        </a:rPr>
                        <a:t>Привлечение спонсоров и внебюджетных средств ОО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539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Отсутствие технической возможности размещения «Индивидуальной карточки развития успехов обучающихся» в региональных информационных </a:t>
                      </a:r>
                      <a:r>
                        <a:rPr lang="ru-RU" sz="1800" dirty="0" smtClean="0"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системах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66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66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Calibri"/>
                          <a:cs typeface="Times New Roman"/>
                        </a:rPr>
                        <a:t>Создание электронной версии в локальной сети ОО, информирование родителей через родительские собрания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0187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9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563878557"/>
              </p:ext>
            </p:extLst>
          </p:nvPr>
        </p:nvGraphicFramePr>
        <p:xfrm>
          <a:off x="251520" y="908720"/>
          <a:ext cx="8568952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0D0707-5E18-4351-9CBE-1382C742C41F}"/>
              </a:ext>
            </a:extLst>
          </p:cNvPr>
          <p:cNvSpPr txBox="1"/>
          <p:nvPr/>
        </p:nvSpPr>
        <p:spPr>
          <a:xfrm>
            <a:off x="928047" y="0"/>
            <a:ext cx="7287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ЭФФЕКТЫ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2277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7F09FF-ABD7-46C0-BD26-B7AF64A0E156}"/>
              </a:ext>
            </a:extLst>
          </p:cNvPr>
          <p:cNvSpPr txBox="1"/>
          <p:nvPr/>
        </p:nvSpPr>
        <p:spPr>
          <a:xfrm>
            <a:off x="755576" y="0"/>
            <a:ext cx="7287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ПРОДВИЖЕНИЕ  ПРОЕКТА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C4592A34-2E14-41D8-99B8-D3DDFFF65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080521"/>
              </p:ext>
            </p:extLst>
          </p:nvPr>
        </p:nvGraphicFramePr>
        <p:xfrm>
          <a:off x="-683676" y="816940"/>
          <a:ext cx="4650421" cy="593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04E817-5FF3-441A-9A4D-19298D5F1FE4}"/>
              </a:ext>
            </a:extLst>
          </p:cNvPr>
          <p:cNvSpPr txBox="1"/>
          <p:nvPr/>
        </p:nvSpPr>
        <p:spPr>
          <a:xfrm>
            <a:off x="4139952" y="3504138"/>
            <a:ext cx="1447796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ДЮСШ СП ГБОУ СОШ им. Н.С. </a:t>
            </a:r>
            <a:r>
              <a:rPr lang="ru-RU" sz="16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Доровского</a:t>
            </a:r>
            <a:endParaRPr lang="ru-RU" sz="16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5EFB3D-2FDF-4E5D-9ECD-13BEE13AB0A1}"/>
              </a:ext>
            </a:extLst>
          </p:cNvPr>
          <p:cNvSpPr txBox="1"/>
          <p:nvPr/>
        </p:nvSpPr>
        <p:spPr>
          <a:xfrm>
            <a:off x="6121645" y="3540964"/>
            <a:ext cx="172819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УДОД ЦВР     «Эврика»</a:t>
            </a:r>
            <a:endParaRPr lang="ru-RU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986ACB1-9F37-465F-8AC8-1C215EE76205}"/>
              </a:ext>
            </a:extLst>
          </p:cNvPr>
          <p:cNvSpPr txBox="1"/>
          <p:nvPr/>
        </p:nvSpPr>
        <p:spPr>
          <a:xfrm>
            <a:off x="4631857" y="5433281"/>
            <a:ext cx="275227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ГБПОУ Губернский колледж г. Похвистнево</a:t>
            </a:r>
            <a:endParaRPr lang="ru-RU" sz="16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906E225-0DAC-44CC-95CA-C49496C8B524}"/>
              </a:ext>
            </a:extLst>
          </p:cNvPr>
          <p:cNvSpPr txBox="1"/>
          <p:nvPr/>
        </p:nvSpPr>
        <p:spPr>
          <a:xfrm>
            <a:off x="4631855" y="799565"/>
            <a:ext cx="275227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ГБОУ                    школа-интернат с. Малый Толкай</a:t>
            </a:r>
            <a:endParaRPr lang="ru-RU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2" name="Стрелка: изогнутая вправо 21">
            <a:extLst>
              <a:ext uri="{FF2B5EF4-FFF2-40B4-BE49-F238E27FC236}">
                <a16:creationId xmlns:a16="http://schemas.microsoft.com/office/drawing/2014/main" xmlns="" id="{82CCA725-9C24-4349-A79A-F626237802B1}"/>
              </a:ext>
            </a:extLst>
          </p:cNvPr>
          <p:cNvSpPr/>
          <p:nvPr/>
        </p:nvSpPr>
        <p:spPr>
          <a:xfrm rot="10800000">
            <a:off x="7428299" y="956305"/>
            <a:ext cx="1526738" cy="5155430"/>
          </a:xfrm>
          <a:prstGeom prst="curved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: изогнутая вправо 25">
            <a:extLst>
              <a:ext uri="{FF2B5EF4-FFF2-40B4-BE49-F238E27FC236}">
                <a16:creationId xmlns:a16="http://schemas.microsoft.com/office/drawing/2014/main" xmlns="" id="{7E9DA6CD-9D5F-45D2-A37E-75D8F2B627B9}"/>
              </a:ext>
            </a:extLst>
          </p:cNvPr>
          <p:cNvSpPr/>
          <p:nvPr/>
        </p:nvSpPr>
        <p:spPr>
          <a:xfrm>
            <a:off x="3208222" y="1097351"/>
            <a:ext cx="1405093" cy="5227438"/>
          </a:xfrm>
          <a:prstGeom prst="curved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3914111" y="1999894"/>
            <a:ext cx="1074551" cy="15410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6688340" y="1999894"/>
            <a:ext cx="907996" cy="15410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71A420B5-7C19-4EDA-8A9F-3B21125919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135884"/>
              </p:ext>
            </p:extLst>
          </p:nvPr>
        </p:nvGraphicFramePr>
        <p:xfrm>
          <a:off x="0" y="506299"/>
          <a:ext cx="4489099" cy="6235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D229CE-D135-45AD-9205-FE734E2DC515}"/>
              </a:ext>
            </a:extLst>
          </p:cNvPr>
          <p:cNvSpPr txBox="1"/>
          <p:nvPr/>
        </p:nvSpPr>
        <p:spPr>
          <a:xfrm>
            <a:off x="996712" y="-16921"/>
            <a:ext cx="69847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АКТУАЛЬНОСТЬ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0751291"/>
              </p:ext>
            </p:extLst>
          </p:nvPr>
        </p:nvGraphicFramePr>
        <p:xfrm>
          <a:off x="4463750" y="506299"/>
          <a:ext cx="4650351" cy="6235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87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DBF78B-C9D4-482B-950D-655C1D757FB3}"/>
              </a:ext>
            </a:extLst>
          </p:cNvPr>
          <p:cNvSpPr txBox="1"/>
          <p:nvPr/>
        </p:nvSpPr>
        <p:spPr>
          <a:xfrm>
            <a:off x="996712" y="-16921"/>
            <a:ext cx="69847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АКТУАЛЬНОСТЬ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xmlns="" id="{F7BCC2EF-E293-4D1F-B3EA-B8448B47A2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411118"/>
              </p:ext>
            </p:extLst>
          </p:nvPr>
        </p:nvGraphicFramePr>
        <p:xfrm>
          <a:off x="2483768" y="537077"/>
          <a:ext cx="4248472" cy="6163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14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AF1284-2DAB-4619-9011-2ED25E88D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72366"/>
            <a:ext cx="8229600" cy="457199"/>
          </a:xfrm>
        </p:spPr>
        <p:txBody>
          <a:bodyPr>
            <a:noAutofit/>
          </a:bodyPr>
          <a:lstStyle/>
          <a:p>
            <a:pPr algn="ctr"/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СВЯЗЬ</a:t>
            </a:r>
            <a:r>
              <a:rPr lang="ru-RU" sz="3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</a:t>
            </a:r>
            <a:r>
              <a:rPr lang="ru-RU" sz="3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ОФИЦИАЛЬНЫМИ</a:t>
            </a:r>
            <a:r>
              <a:rPr lang="ru-RU" sz="3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ДОКУМЕНТАМИ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C74599-76F3-4508-B49B-8052B0DA6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16" y="5085184"/>
            <a:ext cx="8867328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43FB24E3-51AD-451E-A1E4-C8500DB48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832067"/>
              </p:ext>
            </p:extLst>
          </p:nvPr>
        </p:nvGraphicFramePr>
        <p:xfrm>
          <a:off x="29899" y="867735"/>
          <a:ext cx="9091344" cy="5853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714">
                  <a:extLst>
                    <a:ext uri="{9D8B030D-6E8A-4147-A177-3AD203B41FA5}">
                      <a16:colId xmlns:a16="http://schemas.microsoft.com/office/drawing/2014/main" xmlns="" val="2327163210"/>
                    </a:ext>
                  </a:extLst>
                </a:gridCol>
                <a:gridCol w="5851630">
                  <a:extLst>
                    <a:ext uri="{9D8B030D-6E8A-4147-A177-3AD203B41FA5}">
                      <a16:colId xmlns:a16="http://schemas.microsoft.com/office/drawing/2014/main" xmlns="" val="2546546951"/>
                    </a:ext>
                  </a:extLst>
                </a:gridCol>
              </a:tblGrid>
              <a:tr h="44606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Нормативный документ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Содержание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00166392"/>
                  </a:ext>
                </a:extLst>
              </a:tr>
              <a:tr h="2024456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Федеральный закон №273- ФЗ от 29.12.2012г. «Об образовании в Российской Федерации» ст.41, п. 4,5</a:t>
                      </a:r>
                    </a:p>
                    <a:p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Охрана здоровья обучающихся включает в себя: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1) пропаганду и обучение навыкам здорового образа жизни, требованиям охраны труда;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2) организацию и создание условий для профилактики заболеваний и оздоровления обучающихся, для занятия ими физической культурой и спортом;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3) проведение санитарно-противоэпидемических и профилактических мероприятий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83234688"/>
                  </a:ext>
                </a:extLst>
              </a:tr>
              <a:tr h="1784267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Государственная программа Российской Федерации «Развитие образования» на 2018-2025 годы. Подпрограмма «Развитие дополнительного образования детей и реализация молодежной политики» 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Увеличение численности детей  и молодежи, занимающихся в спортивных секциях по дополнительным общеобразовательным программам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86165237"/>
                  </a:ext>
                </a:extLst>
              </a:tr>
              <a:tr h="1063697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Национальный проект (программа) «Развитие образования» Федеральный проект «Социальная активность» 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cs typeface="Arial" pitchFamily="34" charset="0"/>
                        </a:rPr>
                        <a:t>Созданы и функционируют объединения (сообщества) полезного действия по популяризации здорового образа жизни на базе образовательных организаций (до 2024 года)</a:t>
                      </a:r>
                    </a:p>
                    <a:p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4376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8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войная стрелка влево/вправо 6"/>
          <p:cNvSpPr/>
          <p:nvPr/>
        </p:nvSpPr>
        <p:spPr>
          <a:xfrm>
            <a:off x="3707905" y="2191766"/>
            <a:ext cx="1757953" cy="762664"/>
          </a:xfrm>
          <a:prstGeom prst="left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979984" y="4284714"/>
            <a:ext cx="3248200" cy="1184074"/>
          </a:xfrm>
          <a:prstGeom prst="downArrow">
            <a:avLst>
              <a:gd name="adj1" fmla="val 50000"/>
              <a:gd name="adj2" fmla="val 51355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79" y="5468788"/>
            <a:ext cx="914399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ТЕНДЕНЦИЯ К СНИЖЕНИЮ ПОКАЗАТЕЛЕЙ ФИЗИЧЕСКОГО  ЗДОРОВЬЯ ОБУЧАЮЩИХСЯ 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1A103E8-43D0-44F1-9DCB-3252C8C4CB9E}"/>
              </a:ext>
            </a:extLst>
          </p:cNvPr>
          <p:cNvSpPr/>
          <p:nvPr/>
        </p:nvSpPr>
        <p:spPr>
          <a:xfrm>
            <a:off x="5466221" y="864035"/>
            <a:ext cx="3635896" cy="34181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ОТСУТСТВИЕ МЕЖВЕДОМСТВЕННОГО ВЗАИМОДЕЙСТВИЯ  В ВОПРОСАХ РАЗВИТИЯ КУЛЬТУРЫ ЗДОРОВОГО ОБРАЗА ЖИЗНИ И ВОВЛЕЧЕННОСТИ ОБУЧАЮЩИХСЯ В СПОРТИВНО-ОЗДОРОВИТЕЛЬНУЮ ДЕЯТЕЛЬНОСТЬ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DFB7D4F-B844-4D93-B7B0-4C5981E8DBE0}"/>
              </a:ext>
            </a:extLst>
          </p:cNvPr>
          <p:cNvSpPr/>
          <p:nvPr/>
        </p:nvSpPr>
        <p:spPr>
          <a:xfrm>
            <a:off x="20979" y="836040"/>
            <a:ext cx="3686926" cy="3446122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lvl="0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 marL="360363"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ГОСУДАРСТВЕННАЯ  ПОЛИТИКА</a:t>
            </a:r>
          </a:p>
          <a:p>
            <a:pPr marL="360363"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 marL="360363"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ВЕДОМСТВЕННЫЕ ПРОГРАММЫ</a:t>
            </a:r>
          </a:p>
          <a:p>
            <a:pPr marL="360363" algn="just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360363" lvl="0"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ИНФРАСТРУКТУРА ОБРАЗОВАТЕЛЬНОЙ ОРГАНИЗАЦИИ</a:t>
            </a:r>
          </a:p>
          <a:p>
            <a:pPr marL="360363" algn="just"/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just"/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750ECD4-BFA2-43CE-A7A6-41A617FB46B2}"/>
              </a:ext>
            </a:extLst>
          </p:cNvPr>
          <p:cNvSpPr txBox="1">
            <a:spLocks/>
          </p:cNvSpPr>
          <p:nvPr/>
        </p:nvSpPr>
        <p:spPr>
          <a:xfrm>
            <a:off x="323528" y="145070"/>
            <a:ext cx="82296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СИМПТОМЫ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E0BB37F7-4C67-44DD-8C76-29695C2B9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51489"/>
              </p:ext>
            </p:extLst>
          </p:nvPr>
        </p:nvGraphicFramePr>
        <p:xfrm>
          <a:off x="29899" y="882452"/>
          <a:ext cx="9084202" cy="664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885">
                  <a:extLst>
                    <a:ext uri="{9D8B030D-6E8A-4147-A177-3AD203B41FA5}">
                      <a16:colId xmlns:a16="http://schemas.microsoft.com/office/drawing/2014/main" xmlns="" val="2278062362"/>
                    </a:ext>
                  </a:extLst>
                </a:gridCol>
                <a:gridCol w="6486317">
                  <a:extLst>
                    <a:ext uri="{9D8B030D-6E8A-4147-A177-3AD203B41FA5}">
                      <a16:colId xmlns:a16="http://schemas.microsoft.com/office/drawing/2014/main" xmlns="" val="387452841"/>
                    </a:ext>
                  </a:extLst>
                </a:gridCol>
              </a:tblGrid>
              <a:tr h="46590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СИМПТОМЫ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9108906"/>
                  </a:ext>
                </a:extLst>
              </a:tr>
              <a:tr h="1713644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Государственный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Стойкая тенденция ежегодного ухудшения показателей здоровья школьников со среднегодовым темпом 5,84%.  За последние 10-12 лет заболеваемость детей школьного возраста выросла в 1,4 раза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(по данным Росстата)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10158405"/>
                  </a:ext>
                </a:extLst>
              </a:tr>
              <a:tr h="2455229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Региональный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По Приволжскому Федеральному округу выявлено 66% детей  с  отклонениями в здоровье, в  том числе среди от  0 до 7 лет – 57%, от 7 до 17 лет – 67,7%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;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занятость в спортивных секциях на базе ОО</a:t>
                      </a:r>
                      <a:r>
                        <a:rPr lang="ru-RU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– 27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% 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(по данным Росстата)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73264403"/>
                  </a:ext>
                </a:extLst>
              </a:tr>
              <a:tr h="919049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Организационный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 По результатам мониторинга в школе-интернат: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 уменьшение количества детей со 2 группой здоровья с 17 человек в 2017 году (16%) до 9 человек в 2018 году (8,3%), заболеваемость в учреждении увеличилась на 5,6% в 2018 г., увеличилось количество детей с отставанием в физическом развитии с 30 человек в 2017 г. (28,8%) до 37 в 2018 г. (33,9%).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9833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3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FEAF8CA3-65F8-40F2-BF5B-79C652DE0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485638"/>
              </p:ext>
            </p:extLst>
          </p:nvPr>
        </p:nvGraphicFramePr>
        <p:xfrm>
          <a:off x="0" y="373669"/>
          <a:ext cx="9084201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EBA70A3F-E46B-4217-953B-DDEF35D9D4D6}"/>
              </a:ext>
            </a:extLst>
          </p:cNvPr>
          <p:cNvSpPr txBox="1">
            <a:spLocks/>
          </p:cNvSpPr>
          <p:nvPr/>
        </p:nvSpPr>
        <p:spPr>
          <a:xfrm>
            <a:off x="1475656" y="145070"/>
            <a:ext cx="5652629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ПРОЕКТНОЕ РЕШЕНИЕ</a:t>
            </a:r>
          </a:p>
        </p:txBody>
      </p:sp>
    </p:spTree>
    <p:extLst>
      <p:ext uri="{BB962C8B-B14F-4D97-AF65-F5344CB8AC3E}">
        <p14:creationId xmlns:p14="http://schemas.microsoft.com/office/powerpoint/2010/main" val="27724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 стрелкой 34"/>
          <p:cNvCxnSpPr>
            <a:cxnSpLocks/>
          </p:cNvCxnSpPr>
          <p:nvPr/>
        </p:nvCxnSpPr>
        <p:spPr>
          <a:xfrm flipV="1">
            <a:off x="4946277" y="1146009"/>
            <a:ext cx="0" cy="4098010"/>
          </a:xfrm>
          <a:prstGeom prst="straightConnector1">
            <a:avLst/>
          </a:prstGeom>
          <a:ln w="73025">
            <a:solidFill>
              <a:srgbClr val="422100"/>
            </a:solidFill>
            <a:headEnd type="none"/>
            <a:tailEnd type="stealth"/>
          </a:ln>
          <a:scene3d>
            <a:camera prst="orthographicFront"/>
            <a:lightRig rig="threePt" dir="t"/>
          </a:scene3d>
          <a:sp3d>
            <a:bevelT w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860972" y="3271376"/>
            <a:ext cx="6505785" cy="0"/>
          </a:xfrm>
          <a:prstGeom prst="straightConnector1">
            <a:avLst/>
          </a:prstGeom>
          <a:ln w="73025">
            <a:solidFill>
              <a:srgbClr val="422100"/>
            </a:solidFill>
            <a:headEnd type="none"/>
            <a:tailEnd type="stealth"/>
          </a:ln>
          <a:scene3d>
            <a:camera prst="orthographicFront"/>
            <a:lightRig rig="threePt" dir="t"/>
          </a:scene3d>
          <a:sp3d>
            <a:bevelT w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44490" y="5706918"/>
            <a:ext cx="660757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28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241106"/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sz="2400" dirty="0">
                <a:solidFill>
                  <a:srgbClr val="000066"/>
                </a:solidFill>
              </a:rPr>
              <a:t>Степень поддержки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303663" y="2997766"/>
            <a:ext cx="41911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28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  <a:latin typeface="Georgia" panose="02040502050405020303" pitchFamily="18" charset="0"/>
              </a:rPr>
              <a:t>Сила влияния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5515" y="5364284"/>
            <a:ext cx="12341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solidFill>
                  <a:srgbClr val="422100"/>
                </a:solidFill>
                <a:latin typeface="Georgia" panose="02040502050405020303" pitchFamily="18" charset="0"/>
              </a:rPr>
              <a:t>Низкая</a:t>
            </a:r>
            <a:r>
              <a:rPr lang="ru-RU" sz="135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0553" y="5364379"/>
            <a:ext cx="1234130" cy="24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solidFill>
                  <a:srgbClr val="422100"/>
                </a:solidFill>
                <a:latin typeface="Georgia" panose="02040502050405020303" pitchFamily="18" charset="0"/>
              </a:rPr>
              <a:t>Высокая</a:t>
            </a:r>
            <a:r>
              <a:rPr lang="ru-RU" sz="135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604318" y="4202959"/>
            <a:ext cx="12341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solidFill>
                  <a:srgbClr val="422100"/>
                </a:solidFill>
                <a:latin typeface="Georgia" panose="02040502050405020303" pitchFamily="18" charset="0"/>
              </a:rPr>
              <a:t>Низкая</a:t>
            </a:r>
            <a:r>
              <a:rPr lang="ru-RU" sz="1350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99407" y="2191311"/>
            <a:ext cx="12341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solidFill>
                  <a:srgbClr val="422100"/>
                </a:solidFill>
                <a:latin typeface="Georgia" panose="02040502050405020303" pitchFamily="18" charset="0"/>
              </a:rPr>
              <a:t>Высокая</a:t>
            </a:r>
            <a:r>
              <a:rPr lang="ru-RU" sz="1350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0239" y="252372"/>
            <a:ext cx="7287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СТЕЙКХОЛДЕРЫ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507651" y="1133001"/>
            <a:ext cx="3252756" cy="201947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15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125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СМИ</a:t>
            </a:r>
            <a:endParaRPr lang="ru-RU" sz="125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125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КОМИТЕТ  ПО  ФИЗИЧЕСКОЙ КУЛЬТУРЕ И СПОРТУ</a:t>
            </a:r>
          </a:p>
          <a:p>
            <a:pPr algn="ctr"/>
            <a:r>
              <a:rPr lang="ru-RU" sz="125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ДЮСШ</a:t>
            </a:r>
            <a:endParaRPr lang="ru-RU" sz="125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125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УДОД</a:t>
            </a:r>
          </a:p>
          <a:p>
            <a:pPr algn="ctr"/>
            <a:r>
              <a:rPr lang="ru-RU" sz="125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ОБЩЕСТВЕННЫЕ ОРГАНИЗАЦИИ, НКО</a:t>
            </a:r>
          </a:p>
          <a:p>
            <a:pPr algn="ctr"/>
            <a:r>
              <a:rPr lang="ru-RU" sz="125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УЧРЕЖДЕНИЯ </a:t>
            </a:r>
          </a:p>
          <a:p>
            <a:pPr algn="ctr"/>
            <a:r>
              <a:rPr lang="ru-RU" sz="125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СОЦИАЛЬНОЙ ЗАЩИТЫ</a:t>
            </a:r>
            <a:endParaRPr lang="ru-RU" sz="125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160805" y="1124744"/>
            <a:ext cx="3205952" cy="2021004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15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УЧРЕДИТЕЛИ</a:t>
            </a:r>
          </a:p>
          <a:p>
            <a:pPr algn="ctr"/>
            <a:r>
              <a:rPr lang="ru-RU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КОМАНДА ПРОЕКТА</a:t>
            </a:r>
          </a:p>
          <a:p>
            <a:pPr algn="ctr"/>
            <a:r>
              <a:rPr lang="ru-RU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АДМИНИСТРАЦИЯ ОО</a:t>
            </a:r>
          </a:p>
          <a:p>
            <a:pPr algn="ctr"/>
            <a:r>
              <a:rPr lang="ru-RU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КЛАССНЫЕ РУКОВОДИТЕЛИ</a:t>
            </a:r>
          </a:p>
          <a:p>
            <a:pPr algn="ctr"/>
            <a:endParaRPr lang="ru-RU" sz="15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5132148" y="3404888"/>
            <a:ext cx="3234609" cy="1919308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15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РОДИТЕЛИ</a:t>
            </a:r>
          </a:p>
          <a:p>
            <a:pPr algn="ctr"/>
            <a:r>
              <a:rPr lang="ru-RU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МЕДИЦИНСКИЕ УЧРЕЖДЕНИЯ</a:t>
            </a: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1581512" y="3394622"/>
            <a:ext cx="3195715" cy="1950193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15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ОБУЧАЮЩИЕСЯ</a:t>
            </a: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211" y="5288849"/>
            <a:ext cx="2002292" cy="175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2584</TotalTime>
  <Words>1120</Words>
  <Application>Microsoft Office PowerPoint</Application>
  <PresentationFormat>Экран (4:3)</PresentationFormat>
  <Paragraphs>247</Paragraphs>
  <Slides>26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СВЯЗЬ С ОФИЦИАЛЬНЫМИ ДОКУМЕНТАМИ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ПЕРЗАГРУЗКА 2.0</dc:title>
  <dc:creator>Учитель</dc:creator>
  <cp:lastModifiedBy>Директор</cp:lastModifiedBy>
  <cp:revision>221</cp:revision>
  <dcterms:created xsi:type="dcterms:W3CDTF">2018-09-21T09:52:24Z</dcterms:created>
  <dcterms:modified xsi:type="dcterms:W3CDTF">2019-02-20T08:15:21Z</dcterms:modified>
</cp:coreProperties>
</file>