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56" r:id="rId8"/>
    <p:sldMasterId id="2147483768" r:id="rId9"/>
    <p:sldMasterId id="2147483780" r:id="rId10"/>
    <p:sldMasterId id="2147483792" r:id="rId11"/>
    <p:sldMasterId id="2147483804" r:id="rId12"/>
  </p:sldMasterIdLst>
  <p:sldIdLst>
    <p:sldId id="257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71" r:id="rId24"/>
    <p:sldId id="272" r:id="rId25"/>
    <p:sldId id="276" r:id="rId26"/>
    <p:sldId id="274" r:id="rId27"/>
    <p:sldId id="277" r:id="rId28"/>
    <p:sldId id="278" r:id="rId29"/>
    <p:sldId id="279" r:id="rId30"/>
    <p:sldId id="280" r:id="rId31"/>
    <p:sldId id="281" r:id="rId32"/>
    <p:sldId id="282" r:id="rId33"/>
    <p:sldId id="270" r:id="rId34"/>
    <p:sldId id="273" r:id="rId35"/>
    <p:sldId id="275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741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2BC3AE-6D84-4E64-8AAB-17F63D39BB0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87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B0DAD-2248-4202-AB84-7942921495F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5487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741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2BC3AE-6D84-4E64-8AAB-17F63D39BB0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037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1E6CC-A6EF-45D8-8854-3F681A63515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1711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87CA-FBE1-401B-B57F-D1D50EEB9FD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887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30CE8-BC7F-45D8-AB2D-DE95F2CB3CE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4864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47B9-192F-43A0-A6D8-A5454C926FF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498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7EFBA-7C78-4F1D-B59A-3D931E63822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477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12831-1447-452F-A7DB-A09859444D0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60129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453B1-FB12-4389-86DD-0D9614DD6A3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83880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A3E8C-8DB9-4A7E-9876-4486C5D85FC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1127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B0DAD-2248-4202-AB84-7942921495F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02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F69B1-CBD8-4973-8828-D94C07F3773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818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F69B1-CBD8-4973-8828-D94C07F3773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534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741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2BC3AE-6D84-4E64-8AAB-17F63D39BB0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398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1E6CC-A6EF-45D8-8854-3F681A63515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5726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87CA-FBE1-401B-B57F-D1D50EEB9FD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731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30CE8-BC7F-45D8-AB2D-DE95F2CB3CE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456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47B9-192F-43A0-A6D8-A5454C926FF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39902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7EFBA-7C78-4F1D-B59A-3D931E63822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6566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12831-1447-452F-A7DB-A09859444D0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1290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453B1-FB12-4389-86DD-0D9614DD6A3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68239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A3E8C-8DB9-4A7E-9876-4486C5D85FC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45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741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2BC3AE-6D84-4E64-8AAB-17F63D39BB0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71194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B0DAD-2248-4202-AB84-7942921495F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4956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F69B1-CBD8-4973-8828-D94C07F3773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4965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741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2BC3AE-6D84-4E64-8AAB-17F63D39BB0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285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1E6CC-A6EF-45D8-8854-3F681A63515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5791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87CA-FBE1-401B-B57F-D1D50EEB9FD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1179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30CE8-BC7F-45D8-AB2D-DE95F2CB3CE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460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47B9-192F-43A0-A6D8-A5454C926FF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68852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7EFBA-7C78-4F1D-B59A-3D931E63822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92879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12831-1447-452F-A7DB-A09859444D0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6621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453B1-FB12-4389-86DD-0D9614DD6A3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835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1E6CC-A6EF-45D8-8854-3F681A63515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0495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A3E8C-8DB9-4A7E-9876-4486C5D85FC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7336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B0DAD-2248-4202-AB84-7942921495F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756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F69B1-CBD8-4973-8828-D94C07F3773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55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87CA-FBE1-401B-B57F-D1D50EEB9FD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39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30CE8-BC7F-45D8-AB2D-DE95F2CB3CE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688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47B9-192F-43A0-A6D8-A5454C926FF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61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7EFBA-7C78-4F1D-B59A-3D931E63822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753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12831-1447-452F-A7DB-A09859444D0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536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453B1-FB12-4389-86DD-0D9614DD6A3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8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1E6CC-A6EF-45D8-8854-3F681A63515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22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A3E8C-8DB9-4A7E-9876-4486C5D85FC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66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B0DAD-2248-4202-AB84-7942921495F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679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F69B1-CBD8-4973-8828-D94C07F3773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86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741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2BC3AE-6D84-4E64-8AAB-17F63D39BB0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43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1E6CC-A6EF-45D8-8854-3F681A63515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958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87CA-FBE1-401B-B57F-D1D50EEB9FD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791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30CE8-BC7F-45D8-AB2D-DE95F2CB3CE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68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47B9-192F-43A0-A6D8-A5454C926FF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13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7EFBA-7C78-4F1D-B59A-3D931E63822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5696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12831-1447-452F-A7DB-A09859444D0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0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87CA-FBE1-401B-B57F-D1D50EEB9FD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725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453B1-FB12-4389-86DD-0D9614DD6A3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15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A3E8C-8DB9-4A7E-9876-4486C5D85FC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906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B0DAD-2248-4202-AB84-7942921495F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24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F69B1-CBD8-4973-8828-D94C07F3773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3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741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2BC3AE-6D84-4E64-8AAB-17F63D39BB0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130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1E6CC-A6EF-45D8-8854-3F681A63515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0563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87CA-FBE1-401B-B57F-D1D50EEB9FD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142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30CE8-BC7F-45D8-AB2D-DE95F2CB3CE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9456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47B9-192F-43A0-A6D8-A5454C926FF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217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7EFBA-7C78-4F1D-B59A-3D931E63822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30CE8-BC7F-45D8-AB2D-DE95F2CB3CE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0652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12831-1447-452F-A7DB-A09859444D0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487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453B1-FB12-4389-86DD-0D9614DD6A3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908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A3E8C-8DB9-4A7E-9876-4486C5D85FC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8834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B0DAD-2248-4202-AB84-7942921495F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886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F69B1-CBD8-4973-8828-D94C07F3773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306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741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2BC3AE-6D84-4E64-8AAB-17F63D39BB0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4483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1E6CC-A6EF-45D8-8854-3F681A63515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870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87CA-FBE1-401B-B57F-D1D50EEB9FD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0330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30CE8-BC7F-45D8-AB2D-DE95F2CB3CE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160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47B9-192F-43A0-A6D8-A5454C926FF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7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47B9-192F-43A0-A6D8-A5454C926FF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630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7EFBA-7C78-4F1D-B59A-3D931E63822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3083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12831-1447-452F-A7DB-A09859444D0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340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453B1-FB12-4389-86DD-0D9614DD6A3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6138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A3E8C-8DB9-4A7E-9876-4486C5D85FC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135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B0DAD-2248-4202-AB84-7942921495F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169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F69B1-CBD8-4973-8828-D94C07F3773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9047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741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2BC3AE-6D84-4E64-8AAB-17F63D39BB0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971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1E6CC-A6EF-45D8-8854-3F681A63515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053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87CA-FBE1-401B-B57F-D1D50EEB9FD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565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30CE8-BC7F-45D8-AB2D-DE95F2CB3CE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3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7EFBA-7C78-4F1D-B59A-3D931E63822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30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47B9-192F-43A0-A6D8-A5454C926FF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834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7EFBA-7C78-4F1D-B59A-3D931E63822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5892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12831-1447-452F-A7DB-A09859444D0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735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453B1-FB12-4389-86DD-0D9614DD6A3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027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A3E8C-8DB9-4A7E-9876-4486C5D85FC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0865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B0DAD-2248-4202-AB84-7942921495F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8341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F69B1-CBD8-4973-8828-D94C07F3773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3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741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2BC3AE-6D84-4E64-8AAB-17F63D39BB0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520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1E6CC-A6EF-45D8-8854-3F681A63515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475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87CA-FBE1-401B-B57F-D1D50EEB9FD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03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12831-1447-452F-A7DB-A09859444D0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3600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30CE8-BC7F-45D8-AB2D-DE95F2CB3CE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0675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47B9-192F-43A0-A6D8-A5454C926FF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192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7EFBA-7C78-4F1D-B59A-3D931E63822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432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12831-1447-452F-A7DB-A09859444D0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3208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453B1-FB12-4389-86DD-0D9614DD6A3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094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A3E8C-8DB9-4A7E-9876-4486C5D85FC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6533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B0DAD-2248-4202-AB84-7942921495F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1022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F69B1-CBD8-4973-8828-D94C07F3773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879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741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2BC3AE-6D84-4E64-8AAB-17F63D39BB0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5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1E6CC-A6EF-45D8-8854-3F681A63515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78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453B1-FB12-4389-86DD-0D9614DD6A3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5766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87CA-FBE1-401B-B57F-D1D50EEB9FD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5287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30CE8-BC7F-45D8-AB2D-DE95F2CB3CE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0502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47B9-192F-43A0-A6D8-A5454C926FF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3651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7EFBA-7C78-4F1D-B59A-3D931E63822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7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12831-1447-452F-A7DB-A09859444D0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317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453B1-FB12-4389-86DD-0D9614DD6A3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74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A3E8C-8DB9-4A7E-9876-4486C5D85FC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4618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B0DAD-2248-4202-AB84-7942921495F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9985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F69B1-CBD8-4973-8828-D94C07F3773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8310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741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2BC3AE-6D84-4E64-8AAB-17F63D39BB0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08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A3E8C-8DB9-4A7E-9876-4486C5D85FC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7615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1E6CC-A6EF-45D8-8854-3F681A63515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454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87CA-FBE1-401B-B57F-D1D50EEB9FD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771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30CE8-BC7F-45D8-AB2D-DE95F2CB3CE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9001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47B9-192F-43A0-A6D8-A5454C926FF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4418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7EFBA-7C78-4F1D-B59A-3D931E63822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666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12831-1447-452F-A7DB-A09859444D0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421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453B1-FB12-4389-86DD-0D9614DD6A3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616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A3E8C-8DB9-4A7E-9876-4486C5D85FC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129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B0DAD-2248-4202-AB84-7942921495F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233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F69B1-CBD8-4973-8828-D94C07F3773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4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63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FF2F7-FA8A-4C97-B8E5-EECF0C454A44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639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1374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63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FF2F7-FA8A-4C97-B8E5-EECF0C454A44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639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6160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63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FF2F7-FA8A-4C97-B8E5-EECF0C454A44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639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3982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63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FF2F7-FA8A-4C97-B8E5-EECF0C454A44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639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9791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63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FF2F7-FA8A-4C97-B8E5-EECF0C454A44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639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7690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63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FF2F7-FA8A-4C97-B8E5-EECF0C454A44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639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3628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63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FF2F7-FA8A-4C97-B8E5-EECF0C454A44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639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1083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63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FF2F7-FA8A-4C97-B8E5-EECF0C454A44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639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4432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63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FF2F7-FA8A-4C97-B8E5-EECF0C454A44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639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110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63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FF2F7-FA8A-4C97-B8E5-EECF0C454A44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639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0983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63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FF2F7-FA8A-4C97-B8E5-EECF0C454A44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639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37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63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FF2F7-FA8A-4C97-B8E5-EECF0C454A44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639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7211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260350"/>
            <a:ext cx="8420100" cy="1882775"/>
          </a:xfrm>
        </p:spPr>
        <p:txBody>
          <a:bodyPr anchor="b"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4100" b="1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41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Семья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41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семейные ценности</a:t>
            </a:r>
            <a:r>
              <a:rPr lang="ru-RU" altLang="ru-RU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800" smtClean="0">
              <a:solidFill>
                <a:srgbClr val="44332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6" name="Рисунок 3" descr="семья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84388"/>
            <a:ext cx="3848100" cy="2611437"/>
          </a:xfrm>
          <a:prstGeom prst="rect">
            <a:avLst/>
          </a:prstGeom>
          <a:noFill/>
          <a:ln w="38100">
            <a:solidFill>
              <a:srgbClr val="003366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2" descr="http://psyxologiya.ru/wp-content/uploads/2012/01/utolit-zhazhdu-kipuchej-zhizn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2976"/>
            <a:ext cx="3833813" cy="2649538"/>
          </a:xfrm>
          <a:prstGeom prst="rect">
            <a:avLst/>
          </a:prstGeom>
          <a:noFill/>
          <a:ln w="57150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esnya_o_seme_-_Radost_moya_pesnya_o_seme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21740" y="58625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8562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3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0577" y="423862"/>
            <a:ext cx="7798623" cy="83820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0" kern="1200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В семье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4294967295"/>
          </p:nvPr>
        </p:nvSpPr>
        <p:spPr>
          <a:xfrm>
            <a:off x="1066800" y="2133600"/>
            <a:ext cx="4495800" cy="4191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ребенок получает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азы знаний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об окружающем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мире,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а  в дальнейшем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и саму культуру.</a:t>
            </a:r>
            <a:r>
              <a:rPr lang="ru-RU" alt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4" name="Picture 2" descr="gcal_93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3400"/>
            <a:ext cx="3571875" cy="4786313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23332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0" kern="1200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В семье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4294967295"/>
          </p:nvPr>
        </p:nvSpPr>
        <p:spPr>
          <a:xfrm>
            <a:off x="1143000" y="1219200"/>
            <a:ext cx="5410200" cy="52578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складываются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представления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ребенка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о добре и зле,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о порядочности,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об уважительном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отношении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 к материальным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 и духовным ценностям.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381000"/>
            <a:ext cx="4032250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1851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0" kern="1200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Семья </a:t>
            </a:r>
            <a:r>
              <a:rPr lang="ru-RU" sz="4000" kern="1200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для ребенка –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4294967295"/>
          </p:nvPr>
        </p:nvSpPr>
        <p:spPr>
          <a:xfrm>
            <a:off x="1295400" y="1752600"/>
            <a:ext cx="3810000" cy="1981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b="1" dirty="0" smtClean="0">
                <a:solidFill>
                  <a:srgbClr val="000099"/>
                </a:solidFill>
                <a:effectLst/>
              </a:rPr>
              <a:t>это место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b="1" dirty="0" smtClean="0">
                <a:solidFill>
                  <a:srgbClr val="000099"/>
                </a:solidFill>
                <a:effectLst/>
              </a:rPr>
              <a:t>его рождения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b="1" dirty="0" smtClean="0">
                <a:solidFill>
                  <a:srgbClr val="000099"/>
                </a:solidFill>
                <a:effectLst/>
              </a:rPr>
              <a:t>и становления.</a:t>
            </a:r>
            <a:r>
              <a:rPr lang="ru-RU" alt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4" name="Picture 2" descr="foto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33800"/>
            <a:ext cx="3643313" cy="2928938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7" descr="tumblr_kw5477MIqn1qaac67o1_5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3368675" cy="5057775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25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0" kern="1200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В семье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4294967295"/>
          </p:nvPr>
        </p:nvSpPr>
        <p:spPr>
          <a:xfrm>
            <a:off x="304800" y="1295400"/>
            <a:ext cx="5029200" cy="46482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1800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с близкими людьми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1800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он переживает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1800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чувства любви,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1800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дружбы, долга,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1800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ответственности,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1800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справедливости.</a:t>
            </a:r>
          </a:p>
        </p:txBody>
      </p:sp>
      <p:pic>
        <p:nvPicPr>
          <p:cNvPr id="17412" name="Picture 4" descr="fdeti7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"/>
            <a:ext cx="3116263" cy="4794250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4" descr="3426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2800"/>
            <a:ext cx="3962400" cy="3225800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76994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196752"/>
            <a:ext cx="8856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ХОЗЯЙСТВЕННО-БЫТОВЫЕ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ФУНКЦИИ СЕМЬИ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Рисунок 1" descr="https://www.nastroy.net/pic/images/201911/964282-15730908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64904"/>
            <a:ext cx="6876256" cy="386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24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124744"/>
            <a:ext cx="478536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/>
                <a:ea typeface="Times New Roman"/>
              </a:rPr>
              <a:t>Делаем вместе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 1.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Уборка квартиры</a:t>
            </a:r>
            <a:endParaRPr lang="ru-RU" sz="1400" b="1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2. Мытье посуды</a:t>
            </a:r>
            <a:endParaRPr lang="ru-RU" sz="1400" b="1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3. Приготовление обеда</a:t>
            </a:r>
            <a:endParaRPr lang="ru-RU" sz="1400" b="1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4. Доставка продуктов</a:t>
            </a:r>
            <a:endParaRPr lang="ru-RU" sz="1400" b="1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5. Уход за цветами</a:t>
            </a:r>
            <a:endParaRPr lang="ru-RU" sz="1400" b="1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 6. Уход за домашними животными</a:t>
            </a:r>
            <a:endParaRPr lang="ru-RU" sz="1400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074" name="Рисунок 2" descr="https://cleanadvice.ru/wp-content/uploads/2018/02/kak-udalit-zapah-pleseni-v-kvarti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09958"/>
            <a:ext cx="5101407" cy="341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14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1124744"/>
            <a:ext cx="6173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Экономическая функция семьи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098" name="Рисунок 3" descr="https://avatars.mds.yandex.net/get-zen_doc/229614/pub_5ab9bc59168a9144948e594c_5ab9bcde2f578cf090ee64c4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348880"/>
            <a:ext cx="5946477" cy="395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2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7357" y="764704"/>
            <a:ext cx="748597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Экономика семьи – это законы ведения домашнего хозяйства</a:t>
            </a:r>
          </a:p>
          <a:p>
            <a:endParaRPr lang="ru-RU" dirty="0">
              <a:latin typeface="Times New Roman"/>
              <a:ea typeface="Times New Roman"/>
            </a:endParaRPr>
          </a:p>
          <a:p>
            <a:endParaRPr lang="ru-RU" dirty="0" smtClean="0">
              <a:effectLst/>
              <a:latin typeface="Times New Roman"/>
              <a:ea typeface="Times New Roman"/>
            </a:endParaRP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 </a:t>
            </a:r>
            <a:r>
              <a:rPr lang="ru-RU" b="1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 Семейный бюджет . </a:t>
            </a: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Times New Roman"/>
              </a:rPr>
              <a:t>И</a:t>
            </a:r>
            <a:r>
              <a:rPr lang="ru-RU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сточники дохода</a:t>
            </a:r>
            <a:r>
              <a:rPr lang="ru-RU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:</a:t>
            </a: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  <a:p>
            <a:r>
              <a:rPr lang="ru-RU" dirty="0">
                <a:latin typeface="Times New Roman"/>
                <a:ea typeface="Times New Roman"/>
              </a:rPr>
              <a:t>з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аработная плата, </a:t>
            </a:r>
            <a:r>
              <a:rPr lang="ru-RU" dirty="0" smtClean="0">
                <a:latin typeface="Times New Roman"/>
                <a:ea typeface="Times New Roman"/>
              </a:rPr>
              <a:t>п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енсия, дополнительные источники дохода.</a:t>
            </a:r>
            <a:endParaRPr lang="ru-RU" sz="1400" dirty="0" smtClean="0">
              <a:effectLst/>
              <a:latin typeface="Times New Roman"/>
              <a:ea typeface="Times New Roman"/>
            </a:endParaRP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 </a:t>
            </a:r>
            <a:r>
              <a:rPr lang="ru-RU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Основные статьи расходов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:</a:t>
            </a:r>
            <a:endParaRPr lang="ru-RU" sz="1400" b="1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Питание</a:t>
            </a:r>
            <a:endParaRPr lang="ru-RU" sz="14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Содержание жилища (Коммунальные услуги)</a:t>
            </a:r>
            <a:endParaRPr lang="ru-RU" sz="14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Одежда и обувь</a:t>
            </a:r>
            <a:endParaRPr lang="ru-RU" sz="14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Культурные потребности</a:t>
            </a:r>
            <a:endParaRPr lang="ru-RU" sz="14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Медицинское обслуживание</a:t>
            </a:r>
            <a:endParaRPr lang="ru-RU" sz="2800" dirty="0" smtClean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  <a:p>
            <a:pPr lvl="0" algn="ctr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Правильное распределение бюджета семьи – это залог счастливой семьи</a:t>
            </a:r>
          </a:p>
        </p:txBody>
      </p:sp>
    </p:spTree>
    <p:extLst>
      <p:ext uri="{BB962C8B-B14F-4D97-AF65-F5344CB8AC3E}">
        <p14:creationId xmlns:p14="http://schemas.microsoft.com/office/powerpoint/2010/main" val="4114917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9610" y="764704"/>
            <a:ext cx="50904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effectLst/>
                <a:latin typeface="Times New Roman"/>
                <a:ea typeface="Times New Roman"/>
              </a:rPr>
              <a:t>Духовно-нравственная </a:t>
            </a:r>
          </a:p>
          <a:p>
            <a:pPr algn="ctr"/>
            <a:r>
              <a:rPr lang="ru-RU" sz="3600" b="1" dirty="0" smtClean="0">
                <a:effectLst/>
                <a:latin typeface="Times New Roman"/>
                <a:ea typeface="Times New Roman"/>
              </a:rPr>
              <a:t>функция </a:t>
            </a:r>
            <a:endParaRPr lang="ru-RU" sz="3600" dirty="0"/>
          </a:p>
        </p:txBody>
      </p:sp>
      <p:pic>
        <p:nvPicPr>
          <p:cNvPr id="5123" name="Рисунок 5" descr="https://ds04.infourok.ru/uploads/ex/1355/0003d05c-a4e4a1f7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15"/>
          <a:stretch>
            <a:fillRect/>
          </a:stretch>
        </p:blipFill>
        <p:spPr bwMode="auto">
          <a:xfrm>
            <a:off x="507048" y="2420888"/>
            <a:ext cx="713001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210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5823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1.Сходство привычек и интересов.</a:t>
            </a:r>
            <a:endParaRPr lang="ru-RU" sz="1400" b="1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2.  Умение уступать в споре, особенно если ты не прав.</a:t>
            </a:r>
            <a:endParaRPr lang="ru-RU" sz="1400" b="1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3.  Равное выполнение всех семейных обязанностей.</a:t>
            </a:r>
            <a:endParaRPr lang="ru-RU" sz="1400" b="1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4.  Совместная забота о детях и совместное воспитание их.</a:t>
            </a:r>
            <a:endParaRPr lang="ru-RU" sz="1400" b="1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5.  Взаимопомощь в любых обстоятельствах.</a:t>
            </a:r>
            <a:endParaRPr lang="ru-RU" sz="1400" b="1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6.  Жить по средствам, довольствуясь малым.</a:t>
            </a:r>
            <a:endParaRPr lang="ru-RU" sz="1400" b="1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7.  Не ставить перед супругом невыполнимых условий.</a:t>
            </a:r>
            <a:endParaRPr lang="ru-RU" sz="1400" b="1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8.  Принимать решения совместно.</a:t>
            </a:r>
            <a:endParaRPr lang="ru-RU" sz="1400" b="1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9297" y="908720"/>
            <a:ext cx="4713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С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екреты семейного счастья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35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00063"/>
            <a:ext cx="8686800" cy="642937"/>
          </a:xfrm>
        </p:spPr>
        <p:txBody>
          <a:bodyPr>
            <a:prstTxWarp prst="textTriangl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0" kern="1200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Семья</a:t>
            </a:r>
          </a:p>
        </p:txBody>
      </p:sp>
      <p:pic>
        <p:nvPicPr>
          <p:cNvPr id="4099" name="il_fi" descr="http://medpravda.com/wp-content/uploads/2012/07/family-dom.jpg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1676400"/>
            <a:ext cx="5334000" cy="4510088"/>
          </a:xfrm>
          <a:noFill/>
          <a:ln w="38100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304800" y="1828800"/>
            <a:ext cx="32004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Группа людей, состоящая из родителей, детей, внуков и близких родственников, живущих вместе.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</a:rPr>
              <a:t>Благополучная семья - это группа родственников, дружная и сплоченная общими интересами.</a:t>
            </a:r>
            <a:r>
              <a:rPr lang="ru-RU" altLang="ru-RU" sz="1800">
                <a:solidFill>
                  <a:srgbClr val="00009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564436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856" y="764704"/>
            <a:ext cx="5033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Досуговая функция семьи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6146" name="Рисунок 8" descr="https://avatars.mds.yandex.net/get-zen_doc/1906877/pub_5db5e6211d656a00ae3b75d5_5dbc04e42f1e4400aec49fc2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4932040" cy="382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490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06662" y="563672"/>
            <a:ext cx="54497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Досуг- это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свободное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</a:p>
          <a:p>
            <a:pPr lvl="0"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4208" y="3053914"/>
            <a:ext cx="216023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Прогулки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, любимое занятие,</a:t>
            </a:r>
          </a:p>
          <a:p>
            <a:pPr lvl="0"/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 общие обсуждения, встречи с друзьями,</a:t>
            </a:r>
          </a:p>
          <a:p>
            <a:pPr lvl="0"/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 празднование семейных </a:t>
            </a:r>
          </a:p>
          <a:p>
            <a:pPr lvl="0"/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знаменательных дат, отдых на природе </a:t>
            </a: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7171" name="Рисунок 9" descr="https://kcsonkad.ucoz.ru/2/article-2166635-13D1835D000005DC-427_1024x615_la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0" y="2060848"/>
            <a:ext cx="6113487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874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5334000"/>
            <a:ext cx="83058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	Если семья ведет здоровый образ жизни, то и ребенок учится бережно относится к своему здоровью и здоровью окружающих</a:t>
            </a:r>
          </a:p>
        </p:txBody>
      </p:sp>
      <p:pic>
        <p:nvPicPr>
          <p:cNvPr id="15363" name="Picture 9" descr="1371629575_semejn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620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36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868680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0" kern="1200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требования, предъявляемые обществом к семье.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4294967295"/>
          </p:nvPr>
        </p:nvSpPr>
        <p:spPr>
          <a:xfrm>
            <a:off x="4356100" y="1295400"/>
            <a:ext cx="4787900" cy="4525963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800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1.Создание условий для всестороннего развития личности.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800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2.Эмоциональная поддержка престарелых родителей.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800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3.Воспитание детей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800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    и подростков,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800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    основанное на любви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800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    и доверии.</a:t>
            </a:r>
          </a:p>
        </p:txBody>
      </p:sp>
      <p:pic>
        <p:nvPicPr>
          <p:cNvPr id="18436" name="Picture 2" descr="http://a.passion.ru/sh/0705h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4024313" cy="3143250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9977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0" i="1" kern="1200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СЕМЬЯ – ЭТО:</a:t>
            </a:r>
            <a:endParaRPr lang="ru-RU" sz="3600" b="0" kern="12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и трудовой коллектив,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и моральная опора,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и высшие человеческие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    привязанности (любовь, дружба),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и пространство для отдыха,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и школа доброты,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и многообразная система отношений с родителями,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     братьями, сестрами, родными и знакомыми,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мораль и вкусы,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манеры и привычки,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мировоззрение и убеждения,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характер и идеалы…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Основы всего этого закладываются в семье.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4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mtClean="0"/>
          </a:p>
        </p:txBody>
      </p:sp>
      <p:pic>
        <p:nvPicPr>
          <p:cNvPr id="19460" name="Рисунок 3" descr="http://www.chel-15.ru/uploads/58iul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"/>
            <a:ext cx="2967038" cy="2157413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5738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0" kern="1200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Семья…</a:t>
            </a:r>
          </a:p>
        </p:txBody>
      </p:sp>
      <p:sp>
        <p:nvSpPr>
          <p:cNvPr id="5123" name="Содержимое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mtClean="0">
                <a:solidFill>
                  <a:srgbClr val="000099"/>
                </a:solidFill>
                <a:effectLst/>
              </a:rPr>
              <a:t>Семья – это то, что мы делим на всех,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>
                <a:solidFill>
                  <a:srgbClr val="000099"/>
                </a:solidFill>
                <a:effectLst/>
              </a:rPr>
              <a:t>Всем понемножку: и слёзы, и смех,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>
                <a:solidFill>
                  <a:srgbClr val="000099"/>
                </a:solidFill>
                <a:effectLst/>
              </a:rPr>
              <a:t>Семья – это то, что с тобою всегда.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>
                <a:solidFill>
                  <a:srgbClr val="000099"/>
                </a:solidFill>
                <a:effectLst/>
              </a:rPr>
              <a:t>Пусть мчатся секунды, недели, года,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>
                <a:solidFill>
                  <a:srgbClr val="000099"/>
                </a:solidFill>
                <a:effectLst/>
              </a:rPr>
              <a:t>Но стены родные, отчий твой дом –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>
                <a:solidFill>
                  <a:srgbClr val="000099"/>
                </a:solidFill>
                <a:effectLst/>
              </a:rPr>
              <a:t>Сердце навеки останется в нём!</a:t>
            </a:r>
          </a:p>
        </p:txBody>
      </p:sp>
    </p:spTree>
    <p:extLst>
      <p:ext uri="{BB962C8B-B14F-4D97-AF65-F5344CB8AC3E}">
        <p14:creationId xmlns:p14="http://schemas.microsoft.com/office/powerpoint/2010/main" val="236570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0" kern="1200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В современной литературе семья определяется как 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mtClean="0"/>
              <a:t> </a:t>
            </a:r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1066800" y="1571625"/>
            <a:ext cx="7434263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latin typeface="Franklin Gothic Book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latin typeface="Franklin Gothic Book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solidFill>
                  <a:srgbClr val="000099"/>
                </a:solidFill>
                <a:latin typeface="Franklin Gothic Book" pitchFamily="34" charset="0"/>
              </a:rPr>
              <a:t>«</a:t>
            </a:r>
            <a:r>
              <a:rPr lang="ru-RU" altLang="ru-RU" dirty="0">
                <a:solidFill>
                  <a:srgbClr val="000099"/>
                </a:solidFill>
                <a:latin typeface="Times New Roman" pitchFamily="18" charset="0"/>
              </a:rPr>
              <a:t>Малая социальная группа, основанная на любви, брачном союзе и родственных отношениях; объединенная общностью быта и ведением хозяйства, правовыми и нравственными отношениями, рождением и воспитанием детей</a:t>
            </a:r>
            <a:r>
              <a:rPr lang="ru-RU" altLang="ru-RU" dirty="0">
                <a:solidFill>
                  <a:srgbClr val="000099"/>
                </a:solidFill>
                <a:latin typeface="Franklin Gothic Book" pitchFamily="34" charset="0"/>
              </a:rPr>
              <a:t>»</a:t>
            </a:r>
            <a:endParaRPr lang="ru-RU" altLang="ru-RU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43960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381000"/>
            <a:ext cx="8686800" cy="9020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0" kern="1200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  вне семьи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4294967295"/>
          </p:nvPr>
        </p:nvSpPr>
        <p:spPr>
          <a:xfrm>
            <a:off x="685800" y="1219200"/>
            <a:ext cx="7696200" cy="1730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mtClean="0"/>
              <a:t>   </a:t>
            </a:r>
            <a:r>
              <a:rPr lang="ru-RU" altLang="ru-RU" sz="2800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На протяжении всей истории человечества в одиночестве было невозможно не только нормальное существование человека,  но даже его физическое выживание.</a:t>
            </a:r>
          </a:p>
        </p:txBody>
      </p:sp>
      <p:pic>
        <p:nvPicPr>
          <p:cNvPr id="7172" name="Picture 4" descr="1886776000e64d399c1a944f3970ec3073cb2bcb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00400"/>
            <a:ext cx="5229225" cy="3267075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13558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2"/>
          <p:cNvSpPr>
            <a:spLocks noGrp="1"/>
          </p:cNvSpPr>
          <p:nvPr>
            <p:ph idx="4294967295"/>
          </p:nvPr>
        </p:nvSpPr>
        <p:spPr>
          <a:xfrm>
            <a:off x="228600" y="762000"/>
            <a:ext cx="800735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altLang="ru-RU" dirty="0" smtClean="0">
              <a:solidFill>
                <a:srgbClr val="000099"/>
              </a:solidFill>
              <a:effectLst/>
            </a:endParaRPr>
          </a:p>
          <a:p>
            <a:pPr eaLnBrk="1" hangingPunct="1">
              <a:defRPr/>
            </a:pPr>
            <a:r>
              <a:rPr lang="ru-RU" altLang="ru-RU" dirty="0" smtClean="0">
                <a:solidFill>
                  <a:srgbClr val="000099"/>
                </a:solidFill>
                <a:effectLst/>
              </a:rPr>
              <a:t>Человека без семьи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dirty="0" smtClean="0">
                <a:solidFill>
                  <a:srgbClr val="000099"/>
                </a:solidFill>
                <a:effectLst/>
              </a:rPr>
              <a:t>    трудно считать вполне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dirty="0" smtClean="0">
                <a:solidFill>
                  <a:srgbClr val="000099"/>
                </a:solidFill>
                <a:effectLst/>
              </a:rPr>
              <a:t>    счастливым.</a:t>
            </a:r>
          </a:p>
          <a:p>
            <a:pPr eaLnBrk="1" hangingPunct="1">
              <a:defRPr/>
            </a:pPr>
            <a:endParaRPr lang="ru-RU" altLang="ru-RU" dirty="0" smtClean="0">
              <a:solidFill>
                <a:srgbClr val="000099"/>
              </a:solidFill>
              <a:effectLst/>
            </a:endParaRPr>
          </a:p>
          <a:p>
            <a:pPr eaLnBrk="1" hangingPunct="1">
              <a:defRPr/>
            </a:pPr>
            <a:endParaRPr lang="ru-RU" altLang="ru-RU" dirty="0" smtClean="0"/>
          </a:p>
        </p:txBody>
      </p:sp>
      <p:pic>
        <p:nvPicPr>
          <p:cNvPr id="8195" name="Picture 2" descr="bebek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38400"/>
            <a:ext cx="4778375" cy="39989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19133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8750" y="188912"/>
            <a:ext cx="8686800" cy="838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0" kern="1200" cap="all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« Плохо человеку, когда он один, </a:t>
            </a:r>
            <a:br>
              <a:rPr lang="ru-RU" sz="2000" b="0" kern="1200" cap="all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</a:rPr>
            </a:br>
            <a:r>
              <a:rPr lang="ru-RU" sz="2000" b="0" kern="1200" cap="all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 горе одному, один не воин» В.В Маяковский.</a:t>
            </a:r>
          </a:p>
        </p:txBody>
      </p:sp>
      <p:pic>
        <p:nvPicPr>
          <p:cNvPr id="9219" name="Picture 2" descr="http://cs5376.vkontakte.ru/u2329952/145447371/y_29cb47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133600"/>
            <a:ext cx="3000375" cy="42862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07_07_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31623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27783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868680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0" kern="1200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Важнейшими функциями семьи следует считать такие: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800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Воспитательная</a:t>
            </a:r>
          </a:p>
          <a:p>
            <a:pPr eaLnBrk="1" hangingPunct="1">
              <a:lnSpc>
                <a:spcPct val="80000"/>
              </a:lnSpc>
            </a:pPr>
            <a:endParaRPr lang="ru-RU" altLang="ru-RU" sz="2800" b="1" smtClean="0">
              <a:solidFill>
                <a:srgbClr val="000099"/>
              </a:solidFill>
              <a:effectLst/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800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Хозяйственно-бытовая</a:t>
            </a:r>
          </a:p>
          <a:p>
            <a:pPr eaLnBrk="1" hangingPunct="1">
              <a:lnSpc>
                <a:spcPct val="80000"/>
              </a:lnSpc>
            </a:pPr>
            <a:endParaRPr lang="ru-RU" altLang="ru-RU" sz="2800" b="1" smtClean="0">
              <a:solidFill>
                <a:srgbClr val="000099"/>
              </a:solidFill>
              <a:effectLst/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800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Экономическая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"/>
            </a:pPr>
            <a:r>
              <a:rPr lang="ru-RU" altLang="ru-RU" sz="2800" b="1" smtClean="0">
                <a:solidFill>
                  <a:srgbClr val="203E91"/>
                </a:solidFill>
                <a:effectLst/>
                <a:latin typeface="Times New Roman" pitchFamily="18" charset="0"/>
                <a:cs typeface="Times New Roman" pitchFamily="18" charset="0"/>
              </a:rPr>
              <a:t>Духовно-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altLang="ru-RU" sz="2800" b="1" smtClean="0">
                <a:solidFill>
                  <a:srgbClr val="203E91"/>
                </a:solidFill>
                <a:effectLst/>
                <a:latin typeface="Times New Roman" pitchFamily="18" charset="0"/>
                <a:cs typeface="Times New Roman" pitchFamily="18" charset="0"/>
              </a:rPr>
              <a:t>нравственная</a:t>
            </a:r>
          </a:p>
          <a:p>
            <a:pPr eaLnBrk="1" hangingPunct="1">
              <a:lnSpc>
                <a:spcPct val="80000"/>
              </a:lnSpc>
            </a:pPr>
            <a:endParaRPr lang="ru-RU" altLang="ru-RU" sz="2800" b="1" smtClean="0">
              <a:solidFill>
                <a:srgbClr val="000099"/>
              </a:solidFill>
              <a:effectLst/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800" b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Досуговая</a:t>
            </a:r>
          </a:p>
        </p:txBody>
      </p:sp>
      <p:pic>
        <p:nvPicPr>
          <p:cNvPr id="10244" name="Рисунок 4" descr="http://www.chel-15.ru/uploads/1210930198040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3571875" cy="3214688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24500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868680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400" b="0" kern="1200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Особенностью семейного воспитания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4294967295"/>
          </p:nvPr>
        </p:nvSpPr>
        <p:spPr>
          <a:xfrm>
            <a:off x="4724400" y="1676400"/>
            <a:ext cx="4419600" cy="3200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</a:rPr>
              <a:t> 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</a:t>
            </a:r>
            <a:endParaRPr lang="ru-RU" altLang="ru-RU" sz="2800" b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</a:endParaRPr>
          </a:p>
        </p:txBody>
      </p:sp>
      <p:pic>
        <p:nvPicPr>
          <p:cNvPr id="11268" name="Picture 3" descr="0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08113"/>
            <a:ext cx="3500438" cy="5143500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55500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Трава">
  <a:themeElements>
    <a:clrScheme name="Трава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Трава">
  <a:themeElements>
    <a:clrScheme name="Трава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Трава">
  <a:themeElements>
    <a:clrScheme name="Трава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рава">
  <a:themeElements>
    <a:clrScheme name="Трава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рава">
  <a:themeElements>
    <a:clrScheme name="Трава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рава">
  <a:themeElements>
    <a:clrScheme name="Трава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Трава">
  <a:themeElements>
    <a:clrScheme name="Трава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Трава">
  <a:themeElements>
    <a:clrScheme name="Трава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Трава">
  <a:themeElements>
    <a:clrScheme name="Трава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Трава">
  <a:themeElements>
    <a:clrScheme name="Трава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Трава">
  <a:themeElements>
    <a:clrScheme name="Трава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444</Words>
  <Application>Microsoft Office PowerPoint</Application>
  <PresentationFormat>Экран (4:3)</PresentationFormat>
  <Paragraphs>129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24</vt:i4>
      </vt:variant>
    </vt:vector>
  </HeadingPairs>
  <TitlesOfParts>
    <vt:vector size="36" baseType="lpstr">
      <vt:lpstr>Трава</vt:lpstr>
      <vt:lpstr>1_Трава</vt:lpstr>
      <vt:lpstr>2_Трава</vt:lpstr>
      <vt:lpstr>3_Трава</vt:lpstr>
      <vt:lpstr>4_Трава</vt:lpstr>
      <vt:lpstr>5_Трава</vt:lpstr>
      <vt:lpstr>6_Трава</vt:lpstr>
      <vt:lpstr>8_Трава</vt:lpstr>
      <vt:lpstr>9_Трава</vt:lpstr>
      <vt:lpstr>10_Трава</vt:lpstr>
      <vt:lpstr>11_Трава</vt:lpstr>
      <vt:lpstr>12_Трава</vt:lpstr>
      <vt:lpstr>Презентация PowerPoint</vt:lpstr>
      <vt:lpstr>Семья</vt:lpstr>
      <vt:lpstr>Семья…</vt:lpstr>
      <vt:lpstr>В современной литературе семья определяется как </vt:lpstr>
      <vt:lpstr>   вне семьи</vt:lpstr>
      <vt:lpstr>Презентация PowerPoint</vt:lpstr>
      <vt:lpstr>« Плохо человеку, когда он один,   горе одному, один не воин» В.В Маяковский.</vt:lpstr>
      <vt:lpstr>Важнейшими функциями семьи следует считать такие:</vt:lpstr>
      <vt:lpstr>Особенностью семейного воспитания</vt:lpstr>
      <vt:lpstr>В семье</vt:lpstr>
      <vt:lpstr>В семье</vt:lpstr>
      <vt:lpstr>Семья для ребенка –</vt:lpstr>
      <vt:lpstr>В семье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требования, предъявляемые обществом к семье.</vt:lpstr>
      <vt:lpstr>СЕМЬЯ – ЭТО: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Библиотека</cp:lastModifiedBy>
  <cp:revision>10</cp:revision>
  <dcterms:created xsi:type="dcterms:W3CDTF">2020-03-10T08:34:49Z</dcterms:created>
  <dcterms:modified xsi:type="dcterms:W3CDTF">2020-03-11T13:51:32Z</dcterms:modified>
</cp:coreProperties>
</file>