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9" r:id="rId2"/>
    <p:sldId id="258" r:id="rId3"/>
    <p:sldId id="266" r:id="rId4"/>
    <p:sldId id="260" r:id="rId5"/>
    <p:sldId id="261" r:id="rId6"/>
    <p:sldId id="264" r:id="rId7"/>
    <p:sldId id="263" r:id="rId8"/>
    <p:sldId id="267" r:id="rId9"/>
    <p:sldId id="271" r:id="rId10"/>
    <p:sldId id="265" r:id="rId11"/>
    <p:sldId id="277" r:id="rId12"/>
    <p:sldId id="269" r:id="rId13"/>
    <p:sldId id="278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855" autoAdjust="0"/>
    <p:restoredTop sz="94660"/>
  </p:normalViewPr>
  <p:slideViewPr>
    <p:cSldViewPr>
      <p:cViewPr>
        <p:scale>
          <a:sx n="60" d="100"/>
          <a:sy n="60" d="100"/>
        </p:scale>
        <p:origin x="-1434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ip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295400"/>
            <a:ext cx="81534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solidFill>
                  <a:schemeClr val="bg1"/>
                </a:solidFill>
                <a:effectLst/>
              </a:rPr>
              <a:t/>
            </a:r>
            <a:br>
              <a:rPr lang="ru-RU" b="0" dirty="0" smtClean="0">
                <a:solidFill>
                  <a:schemeClr val="bg1"/>
                </a:solidFill>
                <a:effectLst/>
              </a:rPr>
            </a:br>
            <a:r>
              <a:rPr lang="ru-RU" sz="6000" b="0" i="1" dirty="0" smtClean="0">
                <a:solidFill>
                  <a:schemeClr val="tx1"/>
                </a:solidFill>
                <a:effectLst/>
              </a:rPr>
              <a:t> </a:t>
            </a:r>
            <a:r>
              <a:rPr lang="ru-RU" sz="49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Проблемы </a:t>
            </a:r>
            <a:br>
              <a:rPr lang="ru-RU" sz="49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9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социализации  детей с ОВЗ: пути  и формы их реализации</a:t>
            </a:r>
            <a:endParaRPr lang="ru-RU" sz="600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71800" y="5791200"/>
            <a:ext cx="3276600" cy="1066800"/>
          </a:xfrm>
          <a:ln>
            <a:solidFill>
              <a:srgbClr val="FFC000"/>
            </a:solidFill>
          </a:ln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ГБОУ школа-интернат с. Малый Толкай</a:t>
            </a:r>
          </a:p>
          <a:p>
            <a:pPr algn="ctr"/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Левашкина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Вера Леонтьевна</a:t>
            </a:r>
          </a:p>
          <a:p>
            <a:pPr algn="ctr"/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http://poilovo.narod.ru/images/22b43390431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743200"/>
            <a:ext cx="6781800" cy="27564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7302163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914400" y="2971800"/>
            <a:ext cx="7620000" cy="2712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  Я стараюсь активно и успешно использовать в работе новые коррекционные и компьютерные технологии. С целью повышения эффективности процесса обучения провожу  уроки-презентации, уроки-смотры, уроки –путешествия  и другие. Активно вовлекаю детей в проектную деятельность. Уже в первом классе мы работали над проектом «Чудо-Азбука», во втором </a:t>
            </a:r>
            <a:r>
              <a:rPr lang="ru-RU" sz="1800" dirty="0" smtClean="0"/>
              <a:t>классе - </a:t>
            </a:r>
            <a:r>
              <a:rPr lang="ru-RU" sz="1800" dirty="0" smtClean="0"/>
              <a:t>«Я и моё имя», а сейчас все погружены в работу над проектом, посвящённым 75-летию Победы, «Маленькие герои большой войны».</a:t>
            </a:r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5791200"/>
            <a:ext cx="1847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 descr="C:\Users\Наташа\AppData\Local\Microsoft\Windows\Temporary Internet Files\Content.Word\20200220_1047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362200" y="228600"/>
            <a:ext cx="3895725" cy="222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381000"/>
            <a:ext cx="8229600" cy="59436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Большие возможности по социализации младших школьников даёт групповая форма работы, что я часто применяю в своей работе. Работая в парах или группах, общаясь с соседом, проговаривая ему выученные правила, имея возможность научить кого-то тому, что знаешь сам, и получить, в случае необходимости, консультацию или разъяснение, - всё это формирует у школьников позитивное отношение к учёбе, делает их уверенными в своих знаниях. В это время осуществляется включённый контроль, т.е.я  слушаю ответы то одного, то другого ученика в различных парных группах и соответственно оцениваю их. Положительным моментом такой работы является  то, что половина учащихся класса одновременно учатся говорить, учатся видеть, слышать, исправлять ошибки других, тем самым обогащая, закрепляя и свои знания. Продуктивно поработав описанным выше способом, они также имеют возможность самостоятельно и правильно высказаться, выразить своё мнение, почувствовать себя успешным, что является особенно значимым для данной категории детей. Качество знаний учащихся повышается, процесс обучения становится более успешным.</a:t>
            </a:r>
            <a:endParaRPr lang="ru-RU" sz="1800" dirty="0"/>
          </a:p>
        </p:txBody>
      </p:sp>
      <p:pic>
        <p:nvPicPr>
          <p:cNvPr id="4" name="Рисунок 3" descr="Картинки по запросу &quot;социализация детей с ОВЗ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9530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81000"/>
            <a:ext cx="77724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dirty="0" smtClean="0"/>
              <a:t>  </a:t>
            </a:r>
            <a:r>
              <a:rPr lang="ru-RU" sz="2400" dirty="0" smtClean="0"/>
              <a:t>Иными словами, приняв детей с их индивидуальными особенностями, создав условия для развития потенциальных возможностей каждого ученика, ненавязчиво, через учебно-воспитательный процесс </a:t>
            </a:r>
            <a:r>
              <a:rPr lang="ru-RU" sz="2400" b="1" dirty="0" smtClean="0"/>
              <a:t>оказывать им помощь стать </a:t>
            </a:r>
            <a:r>
              <a:rPr lang="ru-RU" sz="2400" b="1" dirty="0" smtClean="0"/>
              <a:t>увереннее в себе, почувствовать свою успешность и значимость, реализовать в жизни свои лучшие качества, успешно социализироваться – вот главная задача для педагогов, работающих с детьми с ОВЗ. </a:t>
            </a:r>
            <a:r>
              <a:rPr lang="ru-RU" sz="2400" b="1" dirty="0" smtClean="0"/>
              <a:t> </a:t>
            </a:r>
            <a:r>
              <a:rPr lang="ru-RU" sz="2400" b="1" dirty="0" smtClean="0"/>
              <a:t>   </a:t>
            </a:r>
          </a:p>
          <a:p>
            <a:pPr>
              <a:buNone/>
            </a:pPr>
            <a:r>
              <a:rPr lang="ru-RU" sz="2400" b="1" dirty="0" smtClean="0"/>
              <a:t> </a:t>
            </a:r>
            <a:r>
              <a:rPr lang="ru-RU" sz="2400" b="1" dirty="0" smtClean="0"/>
              <a:t>         </a:t>
            </a:r>
            <a:r>
              <a:rPr lang="ru-RU" sz="2400" dirty="0" smtClean="0"/>
              <a:t>Обучающихся </a:t>
            </a:r>
            <a:r>
              <a:rPr lang="ru-RU" sz="2400" dirty="0" smtClean="0"/>
              <a:t>своего класса всегда привлекаю к творческой деятельности.  С первого класса они участвуют в различных конкурсах, читают стихи, поют песни на уровне класса, школы и вот уже в третьем классе два ученика участвовали  в конкурсе чтецов «Умы и таланты земли </a:t>
            </a:r>
            <a:r>
              <a:rPr lang="ru-RU" sz="2400" dirty="0" err="1" smtClean="0"/>
              <a:t>Похвистневской</a:t>
            </a:r>
            <a:r>
              <a:rPr lang="ru-RU" sz="2400" dirty="0" smtClean="0"/>
              <a:t>» на уровне района.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685800"/>
            <a:ext cx="7391400" cy="39624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Считаю, что успехом на пути к социализации учащихся начальных классов коррекционной школы является </a:t>
            </a:r>
            <a:r>
              <a:rPr lang="ru-RU" sz="2000" b="1" dirty="0" smtClean="0"/>
              <a:t>создание ситуации успеха в образовательном процессе для каждого, без исключения ребёнка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Подводя </a:t>
            </a:r>
            <a:r>
              <a:rPr lang="ru-RU" sz="2000" dirty="0" smtClean="0"/>
              <a:t>итог, хочется ещё раз отметить, что </a:t>
            </a:r>
            <a:r>
              <a:rPr lang="ru-RU" sz="2000" b="1" dirty="0" smtClean="0"/>
              <a:t>социализация является одним из компонентов, влияющих на формирование личности каждого </a:t>
            </a:r>
            <a:r>
              <a:rPr lang="ru-RU" sz="2000" b="1" dirty="0" smtClean="0"/>
              <a:t>ребёнка .</a:t>
            </a:r>
            <a:endParaRPr lang="ru-RU" sz="2000" b="1" dirty="0"/>
          </a:p>
        </p:txBody>
      </p:sp>
      <p:pic>
        <p:nvPicPr>
          <p:cNvPr id="4" name="Рисунок 3" descr="G:\неделя фото\20190419_0933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581400"/>
            <a:ext cx="4076700" cy="22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14400" y="152400"/>
            <a:ext cx="792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 нас задачи с вами очень сложные. 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Пусть на дворе и 21-й век, 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Но в век больших технических возможностей 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 первом месте все же человек. 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                       В любых делах, проблемах, начинаниях 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                       Роль первая ему отведена. 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                       А, между тем, и помощь, и внимание, 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                      И добрая поддержка всем нужна.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 том стоит вся сфера социальная, 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Чтоб вовремя помочь и подсказать, 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Кого-то поддержать материально, 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Кому-то слово доброе сказать.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img-fotki.yandex.ru/get/9827/89808626.7d/0_c3172_504f72ef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1530" y="3048000"/>
            <a:ext cx="3934596" cy="3810000"/>
          </a:xfrm>
          <a:prstGeom prst="rect">
            <a:avLst/>
          </a:prstGeom>
          <a:noFill/>
        </p:spPr>
      </p:pic>
      <p:pic>
        <p:nvPicPr>
          <p:cNvPr id="1032" name="Picture 8" descr="http://parnasse.ru/upload/comments/086450fff36c9942e8cf8b62f0249aba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6642" y="4572000"/>
            <a:ext cx="5822124" cy="192405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38200" y="533400"/>
            <a:ext cx="5029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 человек – алмаз, </a:t>
            </a: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который может очистить себя.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той мере, в какой он очищен, </a:t>
            </a: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него светит вечный свет.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Стало быть, дело человека – </a:t>
            </a: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стараться светить,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стараться очищать себя.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(Толстой Л.Н.)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 descr="http://a1238.phobos.apple.com/us/r1000/061/Purple/v4/c3/33/84/c33384c4-46f9-56eb-1ce4-c5025ba33cb0/mza_5991203999273073060.png"/>
          <p:cNvPicPr>
            <a:picLocks noChangeAspect="1" noChangeArrowheads="1"/>
          </p:cNvPicPr>
          <p:nvPr/>
        </p:nvPicPr>
        <p:blipFill>
          <a:blip r:embed="rId2" cstate="print"/>
          <a:srcRect t="13333"/>
          <a:stretch>
            <a:fillRect/>
          </a:stretch>
        </p:blipFill>
        <p:spPr bwMode="auto">
          <a:xfrm>
            <a:off x="6172200" y="457201"/>
            <a:ext cx="2461845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4400" y="381000"/>
            <a:ext cx="8001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Актуальность: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/>
              <a:t>роцесс  социализации актуален в любой сфере жизнедеятельности человека. Особенно значима социализация для младших школьников. Школа – один из важнейших социальных институтов, где ребёнок приобретает знания, умения, навыки, опыт, претерпевает некоторые изменения личности.</a:t>
            </a:r>
          </a:p>
          <a:p>
            <a:r>
              <a:rPr lang="ru-RU" sz="2800" dirty="0" smtClean="0"/>
              <a:t>    Особенно актуальна проблема социализации детей с нарушениями психического и физического развития, как в теоретическом, так и в практическом отношении в связи с ростом врождённых аномалий.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90600" y="381000"/>
            <a:ext cx="8153400" cy="6477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выявить проблемы социализации детей с ОВЗ и раскрыть пути и формы их реализации.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создание оптимальных условий для социализации детей с ОВЗ в начальных классах коррекционной школы;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развитие жизненно-важных навыков обучающихся;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использование индивидуальных и потенциальных возможностей детей для решения данной проблемы.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files.ctctcdn.com/d0e68d3a001/cb674c25-91fe-4871-8a7d-59cc93dd2e65.png?a=11204189761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267200"/>
            <a:ext cx="6705600" cy="291465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0"/>
            <a:ext cx="73914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условия социализации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295400"/>
            <a:ext cx="5410200" cy="5105400"/>
          </a:xfrm>
        </p:spPr>
        <p:txBody>
          <a:bodyPr>
            <a:noAutofit/>
          </a:bodyPr>
          <a:lstStyle/>
          <a:p>
            <a:r>
              <a:rPr lang="ru-RU" sz="1700" dirty="0" smtClean="0"/>
              <a:t>-воспитательная среда специального коррекционного учреждения;</a:t>
            </a:r>
          </a:p>
          <a:p>
            <a:r>
              <a:rPr lang="ru-RU" sz="1700" dirty="0" smtClean="0"/>
              <a:t>-обеспеченность условий её построения и функционирования на практике;</a:t>
            </a:r>
          </a:p>
          <a:p>
            <a:r>
              <a:rPr lang="ru-RU" sz="1700" dirty="0" smtClean="0"/>
              <a:t>-специальные условия обучения и воспитания: специализированная коррекционная помощь и психологическая поддержка; обеспечение индивидуализации и интеграции в содержании и формах учебной и социально- культурной деятельности; создание условий для активной коммуникации; защита и представление интересов ребёнка в обществе;</a:t>
            </a:r>
          </a:p>
          <a:p>
            <a:r>
              <a:rPr lang="ru-RU" sz="1700" dirty="0" smtClean="0"/>
              <a:t>-организация взаимодействия среды специального коррекционного образовательного учреждения с </a:t>
            </a:r>
            <a:r>
              <a:rPr lang="ru-RU" sz="1700" dirty="0" err="1" smtClean="0"/>
              <a:t>социокультурной</a:t>
            </a:r>
            <a:r>
              <a:rPr lang="ru-RU" sz="1700" dirty="0" smtClean="0"/>
              <a:t> средой;</a:t>
            </a:r>
          </a:p>
          <a:p>
            <a:r>
              <a:rPr lang="ru-RU" sz="1700" dirty="0" smtClean="0"/>
              <a:t>-мониторинг знаний, норм, ценностей, позволяющих ребёнку с ОВЗ выполнять общественно значимые действия.</a:t>
            </a:r>
          </a:p>
        </p:txBody>
      </p:sp>
      <p:pic>
        <p:nvPicPr>
          <p:cNvPr id="14338" name="Picture 2" descr="http://110.caduk.ru/images/0_94ab7_ba3687dc_xx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295399"/>
            <a:ext cx="2301954" cy="1958459"/>
          </a:xfrm>
          <a:prstGeom prst="rect">
            <a:avLst/>
          </a:prstGeom>
          <a:noFill/>
        </p:spPr>
      </p:pic>
      <p:pic>
        <p:nvPicPr>
          <p:cNvPr id="14340" name="Picture 4" descr="http://star-w.kir.jp/grp/9/school-clipart-free-i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191000"/>
            <a:ext cx="1774859" cy="23622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914400" y="152400"/>
            <a:ext cx="4876800" cy="64932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Пути и формы</a:t>
            </a:r>
          </a:p>
          <a:p>
            <a:pPr marL="45720" indent="0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реализации проблем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ebbf23491f2d915f024d20f110c1ce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838200"/>
            <a:ext cx="2810606" cy="2116386"/>
          </a:xfrm>
          <a:prstGeom prst="rect">
            <a:avLst/>
          </a:prstGeom>
        </p:spPr>
      </p:pic>
      <p:pic>
        <p:nvPicPr>
          <p:cNvPr id="11266" name="Picture 2" descr="http://ns2.mir-konkursov.ru/userfiles/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4512" y="3124200"/>
            <a:ext cx="2183687" cy="1676400"/>
          </a:xfrm>
          <a:prstGeom prst="rect">
            <a:avLst/>
          </a:prstGeom>
          <a:noFill/>
        </p:spPr>
      </p:pic>
      <p:pic>
        <p:nvPicPr>
          <p:cNvPr id="11268" name="Picture 4" descr="http://1.bp.blogspot.com/-0W6U9-cLDtQ/UjGgLiD108I/AAAAAAAAD9I/IoObViMOGL0/s1600/0_94b9d_c4727bc6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724400"/>
            <a:ext cx="2138948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2154013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3.pic4you.ru/allimage/y2014/01-08/12216/41063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724400"/>
            <a:ext cx="2277241" cy="2133600"/>
          </a:xfrm>
          <a:prstGeom prst="rect">
            <a:avLst/>
          </a:prstGeom>
          <a:noFill/>
        </p:spPr>
      </p:pic>
      <p:pic>
        <p:nvPicPr>
          <p:cNvPr id="11266" name="Picture 2" descr="http://highfy.co.in/assets/frontend/onepage/img/Manage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276725"/>
            <a:ext cx="1502329" cy="2581275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381000"/>
            <a:ext cx="7848600" cy="3886200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ru-RU" sz="1900" dirty="0" smtClean="0"/>
              <a:t>Приняв своих учеников, уже с первого класса, я стремлюсь  строить образовательный процесс, ориентируясь на создание наиболее оптимальных условий для развития личности ребёнка с ОВЗ. Учебный материал должен служить тем средством, при помощи которого будут развиваться потенциальные возможности учеников, являясь в моих руках мощным «инструментарием» осуществления личностно-ориентированного подхода в обучении и социализации ребёнка специальной коррекционной </a:t>
            </a:r>
            <a:r>
              <a:rPr lang="ru-RU" sz="1900" dirty="0" smtClean="0"/>
              <a:t>школе. </a:t>
            </a:r>
            <a:r>
              <a:rPr lang="ru-RU" sz="1900" dirty="0" smtClean="0"/>
              <a:t>Я взяла себе за правило: приходить в класс раньше детей, приготовиться к уроку и встречать детей у двери, здороваясь с ними обязательно с объятиями. И каждое утро мы обсуждаем с ними, как прошёл предыдущий день, какие удачи и неудачи их постигли. Настраиваю их на рабочий лад.</a:t>
            </a:r>
            <a:endParaRPr lang="ru-RU" sz="19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304800"/>
            <a:ext cx="7924800" cy="63246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1800" dirty="0" smtClean="0"/>
              <a:t>В коммуникативной сфере тоже существует ряд своих особенностей. Дети с нарушением интеллекта довольно быстро заводят новые знакомства, свободно общаются с учащимися старшей или младшей возрастной категории, но все эти связи поверхностны. Нет сплочения в таком коллективе, каждый сам за себя при любых обстоятельствах. Поэтому, уже с первого класса я приучаю своих учеников выполнению коллективных дел. Так в первом классе мы вырастили к 8 марта для мам бархатцы в горшочках, во втором классе к Новому году вырастили помидоры на подоконнике, а сейчас в третьем классе у нас уже растут огурцы.  Все вместе мы сажали, наблюдали, как растения всходили, как развивались, ухаживали за ними. Теперь они уже имеют представление о том , как можно вырастить цветок, помидор  и огурец, как за ними ухаживать.</a:t>
            </a:r>
          </a:p>
          <a:p>
            <a:pPr lvl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:\DCIM\308PHOTO\SAM_43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038600"/>
            <a:ext cx="2996032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Учитель\Desktop\20200317_0856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038600"/>
            <a:ext cx="2952750" cy="224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04800"/>
            <a:ext cx="7848600" cy="609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Коррекционно-развивающая работа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90600" y="990600"/>
            <a:ext cx="7620000" cy="48463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игры-драматизации,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сюжетно-ролевые игры,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рассказы,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беседы,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игры и этюды на выражение основных эмоций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игры и этюды  на выразительность мимики, пантомимики, речи и др.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545</TotalTime>
  <Words>888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  Проблемы  социализации  детей с ОВЗ: пути  и формы их реализации</vt:lpstr>
      <vt:lpstr>Слайд 2</vt:lpstr>
      <vt:lpstr>Слайд 3</vt:lpstr>
      <vt:lpstr>Слайд 4</vt:lpstr>
      <vt:lpstr>Основные условия социализации</vt:lpstr>
      <vt:lpstr>Слайд 6</vt:lpstr>
      <vt:lpstr>Слайд 7</vt:lpstr>
      <vt:lpstr>Слайд 8</vt:lpstr>
      <vt:lpstr>Коррекционно-развивающая работа</vt:lpstr>
      <vt:lpstr> 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докладу</dc:title>
  <dc:subject>Проблемы социализации  детей с ОВЗ.</dc:subject>
  <dc:creator>ОЛЬГА КОВАЛЬЧУК</dc:creator>
  <cp:keywords>социализация дети инвалиды ОВЗ</cp:keywords>
  <dc:description>Презентация к докладу "Проблемы социализации  детей с ОВЗ".</dc:description>
  <cp:lastModifiedBy>Никита</cp:lastModifiedBy>
  <cp:revision>64</cp:revision>
  <dcterms:created xsi:type="dcterms:W3CDTF">2016-03-01T15:34:52Z</dcterms:created>
  <dcterms:modified xsi:type="dcterms:W3CDTF">2020-04-08T06:31:51Z</dcterms:modified>
  <cp:category>мои файлы</cp:category>
  <cp:contentStatus>окончательно</cp:contentStatus>
</cp:coreProperties>
</file>