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7"/>
  </p:notesMasterIdLst>
  <p:sldIdLst>
    <p:sldId id="257" r:id="rId2"/>
    <p:sldId id="293" r:id="rId3"/>
    <p:sldId id="274" r:id="rId4"/>
    <p:sldId id="256" r:id="rId5"/>
    <p:sldId id="260" r:id="rId6"/>
    <p:sldId id="261" r:id="rId7"/>
    <p:sldId id="282" r:id="rId8"/>
    <p:sldId id="279" r:id="rId9"/>
    <p:sldId id="294" r:id="rId10"/>
    <p:sldId id="292" r:id="rId11"/>
    <p:sldId id="289" r:id="rId12"/>
    <p:sldId id="290" r:id="rId13"/>
    <p:sldId id="291" r:id="rId14"/>
    <p:sldId id="287" r:id="rId15"/>
    <p:sldId id="29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568BA-05B1-43CE-8917-3D9DFB0F05CB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E4144-5334-499F-AA5B-178735471FC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26093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Проблемы социализации детей с ОВЗ не новы и достаточно широко всем известны. Более того, с такими проблемами сталкиваются и дети не имеющие ограничений по здоровью. Если ребенок не будет адаптирован к окружающему  социуму, у него могут возникнуть проблемы с поведением в обществе. Поэтому в школе учащиеся должны не просто получить образование, а главное получить знания и умения о способах жизнедеятельности в человеческом обществе. Как же может и должна нам помочь в этом вопросе математика?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E4144-5334-499F-AA5B-178735471FCB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61957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Эта фраза, сказанная Ломоносовым более 200 лет назад, актуальна и в наши дни.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Математику применяют все люди без исключения, хотя бы потому, что все считают. Считают яблоки, 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дни, недели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деньги, деньги, деньги.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Ни у кого не вызывает сомнения, что математика нужна будущим рабочим, строителям, инженерам, технологам и другим специалистам различных профессий.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 задача математики не ограничивается только тем, чтобы научить решать определенные задачи, вычислять логарифмы или интегралы.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E4144-5334-499F-AA5B-178735471FCB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00214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Что бы комфортно себя чувствовать в современном обществе, человек должен быть информационно культурным и грамотным, уметь пользоваться сотовым телефоном, банкоматом, компьютером и т. п., а никакая информатика без математики невозможна.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современном обществе человек должен быть социально и экономически грамотным, что бы уметь планировать семейный бюджет, планировать свою будущую жизнь, а экономика без математики невозможна.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E4144-5334-499F-AA5B-178735471FCB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58085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4206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7824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761485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42922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872580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78510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20432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45835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0947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7866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68516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91393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53128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4935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98633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843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7307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7808" y="1340768"/>
            <a:ext cx="7772400" cy="3555827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«</a:t>
            </a:r>
            <a:r>
              <a:rPr lang="ru-RU" sz="49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Социализация обучающихся </a:t>
            </a:r>
            <a:r>
              <a:rPr lang="ru-RU" sz="49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 ОВЗ на </a:t>
            </a:r>
            <a:r>
              <a:rPr lang="ru-RU" sz="49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уроках математики на начальном уровне обучения»</a:t>
            </a:r>
            <a:r>
              <a:rPr lang="ru-RU" sz="40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4000" dirty="0">
                <a:solidFill>
                  <a:schemeClr val="bg2">
                    <a:lumMod val="50000"/>
                  </a:schemeClr>
                </a:solidFill>
              </a:rPr>
            </a:br>
            <a:endParaRPr lang="ru-RU" sz="4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4725144"/>
            <a:ext cx="4248472" cy="18002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Подготовила: </a:t>
            </a:r>
            <a:r>
              <a:rPr lang="ru-RU" sz="2000" b="1" dirty="0">
                <a:solidFill>
                  <a:schemeClr val="accent1"/>
                </a:solidFill>
              </a:rPr>
              <a:t>Измайлова М.Н. учитель начальных классов</a:t>
            </a:r>
          </a:p>
          <a:p>
            <a:r>
              <a:rPr lang="ru-RU" sz="2000" b="1" dirty="0" smtClean="0">
                <a:solidFill>
                  <a:schemeClr val="accent1"/>
                </a:solidFill>
              </a:rPr>
              <a:t>       ГБОУ школа-интернат</a:t>
            </a:r>
          </a:p>
          <a:p>
            <a:r>
              <a:rPr lang="ru-RU" sz="2000" b="1" dirty="0" smtClean="0">
                <a:solidFill>
                  <a:schemeClr val="accent1"/>
                </a:solidFill>
              </a:rPr>
              <a:t>           с</a:t>
            </a:r>
            <a:r>
              <a:rPr lang="ru-RU" sz="2000" b="1" dirty="0">
                <a:solidFill>
                  <a:schemeClr val="accent1"/>
                </a:solidFill>
              </a:rPr>
              <a:t>. Малый Толкай</a:t>
            </a:r>
          </a:p>
          <a:p>
            <a:pPr algn="r"/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6589199" cy="128089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ru-RU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На своих уроках я применяю следующие  виды заданий по устному счету:</a:t>
            </a:r>
            <a:r>
              <a:rPr lang="ru-RU" b="1" dirty="0" smtClean="0">
                <a:ln/>
                <a:solidFill>
                  <a:schemeClr val="accent4"/>
                </a:solidFill>
              </a:rPr>
              <a:t/>
            </a:r>
            <a:br>
              <a:rPr lang="ru-RU" b="1" dirty="0" smtClean="0">
                <a:ln/>
                <a:solidFill>
                  <a:schemeClr val="accent4"/>
                </a:solidFill>
              </a:rPr>
            </a:br>
            <a:endParaRPr lang="ru-RU" b="1" dirty="0">
              <a:ln/>
              <a:solidFill>
                <a:schemeClr val="accent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9" y="2133600"/>
            <a:ext cx="6770712" cy="417572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ru-RU" sz="2000" b="1" dirty="0" smtClean="0"/>
              <a:t>Последовательность </a:t>
            </a:r>
            <a:r>
              <a:rPr lang="ru-RU" sz="2000" b="1" dirty="0"/>
              <a:t>отсчитывание нескольких единиц или присчитывание.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i="1" dirty="0" smtClean="0"/>
              <a:t>Например</a:t>
            </a:r>
            <a:r>
              <a:rPr lang="ru-RU" sz="2000" b="1" i="1" dirty="0"/>
              <a:t>:  к  12 прибавить 8. Ученики называют только  </a:t>
            </a:r>
            <a:r>
              <a:rPr lang="ru-RU" sz="2000" b="1" i="1" dirty="0" smtClean="0"/>
              <a:t>результаты.</a:t>
            </a:r>
          </a:p>
          <a:p>
            <a:pPr>
              <a:buFont typeface="+mj-lt"/>
              <a:buAutoNum type="arabicPeriod"/>
            </a:pPr>
            <a:r>
              <a:rPr lang="ru-RU" sz="2000" b="1" dirty="0" smtClean="0"/>
              <a:t>Счет </a:t>
            </a:r>
            <a:r>
              <a:rPr lang="ru-RU" sz="2000" b="1" dirty="0"/>
              <a:t>цепочкой.  Громко читаю  </a:t>
            </a:r>
            <a:r>
              <a:rPr lang="ru-RU" sz="2000" b="1" i="1" dirty="0"/>
              <a:t>«К 40 прибавить 15 (пауза), от полученного числа вычесть 30 (пауза),  к  полученному  числу  прибавить 15(пауза). Сколько получится</a:t>
            </a:r>
            <a:r>
              <a:rPr lang="ru-RU" sz="2000" b="1" i="1" dirty="0" smtClean="0"/>
              <a:t>?» </a:t>
            </a:r>
            <a:r>
              <a:rPr lang="ru-RU" sz="2000" b="1" i="1" dirty="0"/>
              <a:t> </a:t>
            </a:r>
            <a:endParaRPr lang="ru-RU" sz="2000" b="1" i="1" dirty="0" smtClean="0"/>
          </a:p>
          <a:p>
            <a:pPr>
              <a:buFont typeface="+mj-lt"/>
              <a:buAutoNum type="arabicPeriod"/>
            </a:pPr>
            <a:r>
              <a:rPr lang="ru-RU" sz="2000" b="1" dirty="0" smtClean="0"/>
              <a:t>Беглый </a:t>
            </a:r>
            <a:r>
              <a:rPr lang="ru-RU" sz="2000" b="1" dirty="0"/>
              <a:t>счет. Можно выполнять устно или письменно.  Учащиеся считают молча, поднимают руки в знак того, что задания выполнены. </a:t>
            </a:r>
            <a:r>
              <a:rPr lang="ru-RU" sz="2000" dirty="0"/>
              <a:t>    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86706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0688"/>
            <a:ext cx="6589199" cy="1280890"/>
          </a:xfrm>
        </p:spPr>
        <p:txBody>
          <a:bodyPr/>
          <a:lstStyle/>
          <a:p>
            <a:r>
              <a:rPr lang="ru-RU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Примеры задач:</a:t>
            </a:r>
            <a:endParaRPr lang="ru-R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ru-RU" sz="2000" b="1" dirty="0" smtClean="0"/>
              <a:t>Сколько </a:t>
            </a:r>
            <a:r>
              <a:rPr lang="ru-RU" sz="2000" b="1" dirty="0"/>
              <a:t> денег в 4 купюрах  по  100 </a:t>
            </a:r>
            <a:r>
              <a:rPr lang="ru-RU" sz="2000" b="1" dirty="0" smtClean="0"/>
              <a:t>рублей?</a:t>
            </a:r>
          </a:p>
          <a:p>
            <a:pPr marL="514350" lvl="0" indent="-514350">
              <a:buAutoNum type="arabicPeriod"/>
            </a:pPr>
            <a:r>
              <a:rPr lang="ru-RU" sz="2000" b="1" dirty="0" smtClean="0"/>
              <a:t>На </a:t>
            </a:r>
            <a:r>
              <a:rPr lang="ru-RU" sz="2000" b="1" dirty="0"/>
              <a:t>пасеке накачали 200 кг липового меда,  цветочного в 3 раза  больше. Сколько кг  цветочного  меда  </a:t>
            </a:r>
            <a:r>
              <a:rPr lang="ru-RU" sz="2000" b="1" dirty="0" smtClean="0"/>
              <a:t>накачали?</a:t>
            </a:r>
          </a:p>
          <a:p>
            <a:pPr marL="514350" lvl="0" indent="-514350">
              <a:buAutoNum type="arabicPeriod"/>
            </a:pPr>
            <a:r>
              <a:rPr lang="ru-RU" sz="2000" b="1" dirty="0" smtClean="0"/>
              <a:t>Тебе </a:t>
            </a:r>
            <a:r>
              <a:rPr lang="ru-RU" sz="2000" b="1" dirty="0"/>
              <a:t>нужно  купить пальто за 8700 рублей, твоя  заработная  плата  составляет  7500 рублей. За  сколько  месяцев  ты  сможешь  накопить  эту   сумму?. По  сколько  рублей  будешь  откладывать  на  пальто  ежемесячно?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92222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7163303" cy="1796778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l"/>
            <a:r>
              <a:rPr lang="ru-RU" sz="2800" b="1" dirty="0" smtClean="0">
                <a:ln/>
                <a:solidFill>
                  <a:schemeClr val="accent4"/>
                </a:solidFill>
              </a:rPr>
              <a:t>	</a:t>
            </a:r>
            <a:r>
              <a:rPr lang="ru-RU" sz="27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 </a:t>
            </a:r>
            <a:r>
              <a:rPr lang="ru-RU" sz="27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каждый этап урока я стараюсь включать занимательные задания, </a:t>
            </a:r>
            <a:r>
              <a:rPr lang="ru-RU" sz="27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которые способствуют развитию математического мышления детей. </a:t>
            </a:r>
            <a:r>
              <a:rPr lang="ru-RU" sz="27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Вот некоторые из них :</a:t>
            </a:r>
            <a:r>
              <a:rPr lang="ru-RU" sz="2000" b="1" dirty="0">
                <a:ln/>
                <a:solidFill>
                  <a:schemeClr val="accent4"/>
                </a:solidFill>
              </a:rPr>
              <a:t/>
            </a:r>
            <a:br>
              <a:rPr lang="ru-RU" sz="2000" b="1" dirty="0">
                <a:ln/>
                <a:solidFill>
                  <a:schemeClr val="accent4"/>
                </a:solidFill>
              </a:rPr>
            </a:br>
            <a:endParaRPr lang="ru-RU" sz="2000" b="1" dirty="0">
              <a:ln/>
              <a:solidFill>
                <a:schemeClr val="accent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5201" y="2852936"/>
            <a:ext cx="6591985" cy="377762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000" dirty="0" smtClean="0"/>
              <a:t>Миша</a:t>
            </a:r>
            <a:r>
              <a:rPr lang="ru-RU" sz="2000" dirty="0"/>
              <a:t>, Лена и Катя катались на велосипедах. У них были двухколесные и трехколесные велосипеды, а всего было 8 колес. Сколько велосипедов было трехколесных?(</a:t>
            </a:r>
            <a:r>
              <a:rPr lang="ru-RU" sz="2000" dirty="0" smtClean="0"/>
              <a:t>2)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Сколько </a:t>
            </a:r>
            <a:r>
              <a:rPr lang="ru-RU" sz="2000" dirty="0"/>
              <a:t>цифр использовано для записи числа 22, 122, 1222? Что обозначает каждая из цифр в записи данных чисел?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22496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692696"/>
            <a:ext cx="7355160" cy="5433467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Для более прочного усвоения геометрического материала я использую следующие задания</a:t>
            </a:r>
            <a:r>
              <a:rPr lang="ru-RU" sz="20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</a:t>
            </a:r>
            <a:endParaRPr lang="ru-RU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2000" b="1" i="1" dirty="0"/>
              <a:t>- Из каких фигур состоит рисунок кошки? Какой фигурой представлено туловище? Измерить и найти площадь этой фигуры, сумму длин ее сторон.</a:t>
            </a:r>
            <a:endParaRPr lang="ru-RU" sz="20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hello_html_m2e96145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80928"/>
            <a:ext cx="8003232" cy="39380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90628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Некоторые приёмы в работе</a:t>
            </a:r>
            <a:endParaRPr lang="ru-R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45201" y="2133600"/>
            <a:ext cx="6589199" cy="3887688"/>
          </a:xfrm>
        </p:spPr>
        <p:txBody>
          <a:bodyPr>
            <a:normAutofit fontScale="25000" lnSpcReduction="20000"/>
          </a:bodyPr>
          <a:lstStyle/>
          <a:p>
            <a:pPr marL="742950" indent="-742950" algn="just">
              <a:buFont typeface="+mj-lt"/>
              <a:buAutoNum type="arabicPeriod"/>
            </a:pPr>
            <a:r>
              <a:rPr lang="ru-RU" sz="6200" dirty="0" smtClean="0">
                <a:solidFill>
                  <a:schemeClr val="tx1"/>
                </a:solidFill>
              </a:rPr>
              <a:t>Включение   учащихся  в  коллективную  деятельность  через организацию работы в группах, игровые и соревновательные формы, взаимопроверку, приём "метод проб и ошибок",  необычная форма преподнесения материала;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6200" dirty="0" smtClean="0">
                <a:solidFill>
                  <a:schemeClr val="tx1"/>
                </a:solidFill>
              </a:rPr>
              <a:t>Создание проблемной ситуации  через анализ, сравнение учебных объектов,  установление противоречий;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6200" dirty="0" smtClean="0">
                <a:solidFill>
                  <a:schemeClr val="tx1"/>
                </a:solidFill>
              </a:rPr>
              <a:t>Сотрудничество на уроке   через совместное решение проблемы,  учебную дискуссию, выделение существенных признаков предметов, классификацию, обобщение;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6200" dirty="0" smtClean="0">
                <a:solidFill>
                  <a:schemeClr val="tx1"/>
                </a:solidFill>
              </a:rPr>
              <a:t>Привлечение учащихся к оценочной деятельности  через организацию рефлексии, отзыв учащихся об ответах других, оценка промежуточных достижений;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6200" dirty="0" smtClean="0">
                <a:solidFill>
                  <a:schemeClr val="tx1"/>
                </a:solidFill>
              </a:rPr>
              <a:t>Стимулирование деятельности  через оценку, благодарность, словесное поощрение, оказание учителем незначительной помощи, усложнение заданий.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Impact" panose="020B0806030902050204" pitchFamily="34" charset="0"/>
              </a:rPr>
              <a:t>Вывод:</a:t>
            </a:r>
            <a:endParaRPr lang="ru-RU" sz="4000" dirty="0">
              <a:latin typeface="Impact" panose="020B080603090205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Arial Black" panose="020B0A04020102020204" pitchFamily="34" charset="0"/>
              </a:rPr>
              <a:t>Уроки </a:t>
            </a:r>
            <a:r>
              <a:rPr lang="ru-RU" sz="2800" dirty="0" smtClean="0">
                <a:latin typeface="Arial Black" panose="020B0A04020102020204" pitchFamily="34" charset="0"/>
              </a:rPr>
              <a:t>математики </a:t>
            </a:r>
            <a:r>
              <a:rPr lang="ru-RU" sz="2800" dirty="0">
                <a:latin typeface="Arial Black" panose="020B0A04020102020204" pitchFamily="34" charset="0"/>
              </a:rPr>
              <a:t>  способствуют коррекции процесса формирования личности и недостатков познавательной деятельности, готовят учащихся и воспитанников к самостоятельной жизни, более адекватной оценке своего и чужого труда.</a:t>
            </a:r>
          </a:p>
        </p:txBody>
      </p:sp>
    </p:spTree>
    <p:extLst>
      <p:ext uri="{BB962C8B-B14F-4D97-AF65-F5344CB8AC3E}">
        <p14:creationId xmlns:p14="http://schemas.microsoft.com/office/powerpoint/2010/main" xmlns="" val="1599252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5" y="404664"/>
            <a:ext cx="7200799" cy="6453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altLang="ru-RU" sz="2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Актуальность</a:t>
            </a:r>
            <a:r>
              <a:rPr lang="ru-RU" altLang="ru-RU" sz="2000" dirty="0"/>
              <a:t> обусловлена важностью аспекта социальной адаптации к реалиям современного мира лиц с ограниченными возможностями здоровья и подготовке их к самостоятельной </a:t>
            </a:r>
            <a:r>
              <a:rPr lang="ru-RU" altLang="ru-RU" sz="2000" dirty="0" smtClean="0"/>
              <a:t>жизни.</a:t>
            </a:r>
          </a:p>
          <a:p>
            <a:pPr marL="0" indent="0" algn="just">
              <a:buNone/>
            </a:pPr>
            <a:r>
              <a:rPr lang="ru-RU" altLang="ru-RU" sz="2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Цель: </a:t>
            </a:r>
            <a:r>
              <a:rPr lang="ru-RU" altLang="ru-RU" sz="2000" dirty="0" smtClean="0"/>
              <a:t>Подготовка </a:t>
            </a:r>
            <a:r>
              <a:rPr lang="ru-RU" altLang="ru-RU" sz="2000" dirty="0"/>
              <a:t>детей с ограниченными возможностями здоровья к полноценной жизни в обществе, формирование уверенности в своих силах</a:t>
            </a:r>
            <a:r>
              <a:rPr lang="ru-RU" altLang="ru-RU" sz="2000" dirty="0" smtClean="0"/>
              <a:t>.</a:t>
            </a:r>
          </a:p>
          <a:p>
            <a:pPr marL="0" indent="0" algn="just">
              <a:buNone/>
              <a:defRPr/>
            </a:pPr>
            <a:r>
              <a:rPr lang="ru-RU" sz="2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Задачи: </a:t>
            </a:r>
          </a:p>
          <a:p>
            <a:pPr algn="just">
              <a:defRPr/>
            </a:pPr>
            <a:r>
              <a:rPr lang="ru-RU" sz="2000" dirty="0" smtClean="0"/>
              <a:t>Создать специальные </a:t>
            </a:r>
            <a:r>
              <a:rPr lang="ru-RU" sz="2000" dirty="0"/>
              <a:t>условия обучения и </a:t>
            </a:r>
            <a:r>
              <a:rPr lang="ru-RU" sz="2000" dirty="0" smtClean="0"/>
              <a:t>воспитания для получения образования обучающимся с </a:t>
            </a:r>
            <a:r>
              <a:rPr lang="ru-RU" altLang="ru-RU" sz="2000" dirty="0" smtClean="0"/>
              <a:t>ограниченными возможностями </a:t>
            </a:r>
            <a:r>
              <a:rPr lang="ru-RU" altLang="ru-RU" sz="2000" dirty="0" smtClean="0"/>
              <a:t>здоровья; </a:t>
            </a:r>
            <a:endParaRPr lang="ru-RU" sz="2000" dirty="0"/>
          </a:p>
          <a:p>
            <a:pPr>
              <a:defRPr/>
            </a:pPr>
            <a:r>
              <a:rPr lang="ru-RU" sz="2000" dirty="0" smtClean="0"/>
              <a:t>Обеспечить специализированную  коррекционную </a:t>
            </a:r>
            <a:r>
              <a:rPr lang="ru-RU" sz="2000" dirty="0"/>
              <a:t>помощь и </a:t>
            </a:r>
            <a:r>
              <a:rPr lang="ru-RU" sz="2000" dirty="0" smtClean="0"/>
              <a:t>психологическую поддержку: </a:t>
            </a:r>
            <a:r>
              <a:rPr lang="ru-RU" sz="2000" dirty="0"/>
              <a:t>выравнивание «стартовых» возможностей ребенка;</a:t>
            </a:r>
          </a:p>
          <a:p>
            <a:pPr algn="just">
              <a:defRPr/>
            </a:pPr>
            <a:r>
              <a:rPr lang="ru-RU" sz="2000" dirty="0" smtClean="0"/>
              <a:t>оптимизировать социально-психологическую среду </a:t>
            </a:r>
            <a:r>
              <a:rPr lang="ru-RU" sz="2000" dirty="0"/>
              <a:t>жизнедеятельности </a:t>
            </a:r>
            <a:r>
              <a:rPr lang="ru-RU" sz="2000" dirty="0" smtClean="0"/>
              <a:t>ребенка.</a:t>
            </a:r>
            <a:endParaRPr lang="ru-RU" sz="2000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282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052736"/>
            <a:ext cx="8517632" cy="33843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 «особого» ребенка интересен и пуглив.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 «особого» ребенка безобразен и красив.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Неуклюж, порою странен, добродушен и открыт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 «особого» ребенка. Иногда он нас страшит.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он агрессивен? Почему он так закрыт?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он так испуган? Почему не говорит?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 «особого» ребенка – он закрыт от глаз чужих.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 «особого» ребенка допускает лишь своих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5145088"/>
            <a:ext cx="2568575" cy="17129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9792" y="0"/>
            <a:ext cx="7772400" cy="177199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Социальная адаптация </a:t>
            </a:r>
            <a:br>
              <a:rPr lang="ru-RU" sz="4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4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детей с ОВЗ</a:t>
            </a:r>
            <a:endParaRPr lang="ru-RU" sz="40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5914" y="2102420"/>
            <a:ext cx="8136904" cy="408200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специально организованный непрерывный образовательный процесс привыкания ребенка к условиям социальной среды через усвоение им правил и норм поведения, принятых в обществе.</a:t>
            </a:r>
          </a:p>
          <a:p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79635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7" name="Picture 2" descr="http://files.ctctcdn.com/d0e68d3a001/cb674c25-91fe-4871-8a7d-59cc93dd2e65.png?a=11204189761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4221088"/>
            <a:ext cx="5568280" cy="2332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340768"/>
            <a:ext cx="7850832" cy="514651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6000" b="1" i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«Математику уже затем учить надо, что она ум в порядок приводит»</a:t>
            </a:r>
          </a:p>
          <a:p>
            <a:pPr>
              <a:buNone/>
            </a:pPr>
            <a:r>
              <a:rPr lang="ru-RU" dirty="0" smtClean="0"/>
              <a:t>                                                     </a:t>
            </a:r>
            <a:r>
              <a:rPr lang="ru-RU" sz="3600" b="1" i="1" dirty="0" smtClean="0">
                <a:latin typeface="Batang" pitchFamily="18" charset="-127"/>
                <a:ea typeface="Batang" pitchFamily="18" charset="-127"/>
              </a:rPr>
              <a:t>М.В.Ломоносов</a:t>
            </a:r>
            <a:endParaRPr lang="ru-RU" sz="3600" b="1" i="1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19918"/>
            <a:ext cx="6589199" cy="1280890"/>
          </a:xfrm>
        </p:spPr>
        <p:txBody>
          <a:bodyPr>
            <a:noAutofit/>
          </a:bodyPr>
          <a:lstStyle/>
          <a:p>
            <a:r>
              <a:rPr lang="ru-RU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Главная задача математики</a:t>
            </a:r>
            <a:endParaRPr lang="ru-RU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это формирование определённой культуры мышления, повышение общего кругозора, формирование научного мировоззрения.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Математика способствует появлению нового знания о природе, обществе и человеке.</a:t>
            </a:r>
          </a:p>
          <a:p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3" y="624110"/>
            <a:ext cx="6914728" cy="12808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 изучении математики </a:t>
            </a:r>
            <a:r>
              <a:rPr lang="ru-RU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воспитываются и развиваются:</a:t>
            </a:r>
            <a:endParaRPr lang="ru-R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волевые качества личности,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 умение преодолевать трудности,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интеллект </a:t>
            </a:r>
            <a:r>
              <a:rPr lang="ru-RU" b="1" dirty="0" smtClean="0">
                <a:solidFill>
                  <a:schemeClr val="accent1"/>
                </a:solidFill>
              </a:rPr>
              <a:t>учащихся,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культура </a:t>
            </a:r>
            <a:r>
              <a:rPr lang="ru-RU" b="1" dirty="0" smtClean="0">
                <a:solidFill>
                  <a:schemeClr val="accent1"/>
                </a:solidFill>
              </a:rPr>
              <a:t>мышления</a:t>
            </a:r>
            <a:r>
              <a:rPr lang="ru-RU" b="1" dirty="0" smtClean="0">
                <a:solidFill>
                  <a:schemeClr val="tx1"/>
                </a:solidFill>
              </a:rPr>
              <a:t>. </a:t>
            </a:r>
          </a:p>
          <a:p>
            <a:endParaRPr lang="ru-RU" dirty="0"/>
          </a:p>
        </p:txBody>
      </p:sp>
      <p:pic>
        <p:nvPicPr>
          <p:cNvPr id="7170" name="Picture 2" descr="C:\Users\simakina\Desktop\58ec69210ac295ddf441da4881764ad2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149080"/>
            <a:ext cx="3528392" cy="2324818"/>
          </a:xfrm>
          <a:prstGeom prst="rect">
            <a:avLst/>
          </a:prstGeom>
          <a:noFill/>
        </p:spPr>
      </p:pic>
      <p:pic>
        <p:nvPicPr>
          <p:cNvPr id="7171" name="Picture 3" descr="C:\Users\simakina\Desktop\copil_la_scoal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005064"/>
            <a:ext cx="1656184" cy="24881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simakina\Desktop\55cc8221e31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3902224" cy="2951509"/>
          </a:xfrm>
          <a:prstGeom prst="rect">
            <a:avLst/>
          </a:prstGeom>
          <a:noFill/>
        </p:spPr>
      </p:pic>
      <p:pic>
        <p:nvPicPr>
          <p:cNvPr id="3075" name="Picture 3" descr="C:\Users\simakina\Desktop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88640"/>
            <a:ext cx="3811077" cy="2851956"/>
          </a:xfrm>
          <a:prstGeom prst="rect">
            <a:avLst/>
          </a:prstGeom>
          <a:noFill/>
        </p:spPr>
      </p:pic>
      <p:pic>
        <p:nvPicPr>
          <p:cNvPr id="3076" name="Picture 4" descr="C:\Users\simakina\Desktop\banks-service-u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356992"/>
            <a:ext cx="3931197" cy="2841694"/>
          </a:xfrm>
          <a:prstGeom prst="rect">
            <a:avLst/>
          </a:prstGeom>
          <a:noFill/>
        </p:spPr>
      </p:pic>
      <p:pic>
        <p:nvPicPr>
          <p:cNvPr id="3077" name="Picture 5" descr="C:\Users\simakina\Desktop\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3429000"/>
            <a:ext cx="3322253" cy="26282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76672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Примеры дидактических </a:t>
            </a:r>
            <a:r>
              <a:rPr lang="ru-R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игр:</a:t>
            </a:r>
            <a:br>
              <a:rPr lang="ru-R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ru-R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196752"/>
            <a:ext cx="7272807" cy="5661248"/>
          </a:xfrm>
        </p:spPr>
        <p:txBody>
          <a:bodyPr>
            <a:normAutofit fontScale="85000" lnSpcReduction="20000"/>
          </a:bodyPr>
          <a:lstStyle/>
          <a:p>
            <a:pPr>
              <a:buFont typeface="+mj-lt"/>
              <a:buAutoNum type="arabicPeriod"/>
            </a:pPr>
            <a:r>
              <a:rPr lang="ru-RU" b="1" dirty="0" smtClean="0"/>
              <a:t>Числа </a:t>
            </a:r>
            <a:r>
              <a:rPr lang="ru-RU" b="1" dirty="0"/>
              <a:t>вокруг нас (самая простая </a:t>
            </a:r>
            <a:r>
              <a:rPr lang="ru-RU" b="1" dirty="0" smtClean="0"/>
              <a:t>игра)В </a:t>
            </a:r>
            <a:r>
              <a:rPr lang="ru-RU" b="1" dirty="0"/>
              <a:t>процессе беседы ученик отвечает на вопросы (номер дома, квартиры, телефона).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Можно </a:t>
            </a:r>
            <a:r>
              <a:rPr lang="ru-RU" b="1" dirty="0"/>
              <a:t>использовать игрушечный телефон, набирая на нем номера экстренных служб</a:t>
            </a:r>
            <a:r>
              <a:rPr lang="ru-RU" b="1" dirty="0" smtClean="0"/>
              <a:t>.</a:t>
            </a:r>
            <a:r>
              <a:rPr lang="ru-RU" b="1" dirty="0"/>
              <a:t> В этой игре ребенок учится видеть числа в окружающей действительности, понимать их </a:t>
            </a:r>
            <a:r>
              <a:rPr lang="ru-RU" b="1" dirty="0" smtClean="0"/>
              <a:t>значение.</a:t>
            </a:r>
          </a:p>
          <a:p>
            <a:pPr>
              <a:buFont typeface="+mj-lt"/>
              <a:buAutoNum type="arabicPeriod"/>
            </a:pPr>
            <a:r>
              <a:rPr lang="ru-RU" b="1" dirty="0" smtClean="0"/>
              <a:t>Автобус    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Учитель </a:t>
            </a:r>
            <a:r>
              <a:rPr lang="ru-RU" b="1" dirty="0"/>
              <a:t>– это кондуктор. Можно использовать талоны льготного проезда различного номинала. Пассажиру необходимо отсчитать талоны, соответствующие стоимости проезда, оплатить проезд и получить </a:t>
            </a:r>
            <a:r>
              <a:rPr lang="ru-RU" b="1" dirty="0" smtClean="0"/>
              <a:t>билет.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При </a:t>
            </a:r>
            <a:r>
              <a:rPr lang="ru-RU" b="1" dirty="0"/>
              <a:t>усложнении игры используются деньги различного номинала. Ученику также нужно расплатиться за </a:t>
            </a:r>
            <a:r>
              <a:rPr lang="ru-RU" b="1" dirty="0" smtClean="0"/>
              <a:t>проезд. Как </a:t>
            </a:r>
            <a:r>
              <a:rPr lang="ru-RU" b="1" dirty="0"/>
              <a:t>один из вариантов: кондуктор – ученик. Ему необходимо дать сдачу с различной </a:t>
            </a:r>
            <a:r>
              <a:rPr lang="ru-RU" b="1" dirty="0" smtClean="0"/>
              <a:t>суммы.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Цель </a:t>
            </a:r>
            <a:r>
              <a:rPr lang="ru-RU" b="1" dirty="0"/>
              <a:t>игры очевидна. Попутно можно объяснять правила поведения в общественном транспорте.  </a:t>
            </a:r>
            <a:endParaRPr lang="ru-RU" b="1" dirty="0" smtClean="0"/>
          </a:p>
          <a:p>
            <a:pPr>
              <a:buFont typeface="+mj-lt"/>
              <a:buAutoNum type="arabicPeriod"/>
            </a:pPr>
            <a:r>
              <a:rPr lang="ru-RU" b="1" dirty="0" smtClean="0"/>
              <a:t>Магазин</a:t>
            </a: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	Это </a:t>
            </a:r>
            <a:r>
              <a:rPr lang="ru-RU" b="1" dirty="0"/>
              <a:t>классический пример дидактической игры на уроке математики.</a:t>
            </a:r>
          </a:p>
          <a:p>
            <a:pPr marL="0" indent="0">
              <a:buNone/>
            </a:pPr>
            <a:r>
              <a:rPr lang="ru-RU" b="1" dirty="0" smtClean="0"/>
              <a:t>	Используются </a:t>
            </a:r>
            <a:r>
              <a:rPr lang="ru-RU" b="1" dirty="0"/>
              <a:t>муляжи продуктов (коробки от сока, молока, конфет и др.) На уроке создается ситуация похода в магазин, где необходимо расплатиться и посчитать сдачу. Можно усложнять задания от одной до нескольких покупок, со сдачей и без нее.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6007111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518</TotalTime>
  <Words>738</Words>
  <Application>Microsoft Office PowerPoint</Application>
  <PresentationFormat>Экран (4:3)</PresentationFormat>
  <Paragraphs>68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Легкий дым</vt:lpstr>
      <vt:lpstr>«Социализация обучающихся с ОВЗ на уроках математики на начальном уровне обучения» </vt:lpstr>
      <vt:lpstr>Слайд 2</vt:lpstr>
      <vt:lpstr>Слайд 3</vt:lpstr>
      <vt:lpstr>Социальная адаптация  детей с ОВЗ</vt:lpstr>
      <vt:lpstr>Слайд 5</vt:lpstr>
      <vt:lpstr>Главная задача математики</vt:lpstr>
      <vt:lpstr>При изучении математики воспитываются и развиваются:</vt:lpstr>
      <vt:lpstr>Слайд 8</vt:lpstr>
      <vt:lpstr>Примеры дидактических игр: </vt:lpstr>
      <vt:lpstr>На своих уроках я применяю следующие  виды заданий по устному счету: </vt:lpstr>
      <vt:lpstr>Примеры задач:</vt:lpstr>
      <vt:lpstr> В каждый этап урока я стараюсь включать занимательные задания, которые способствуют развитию математического мышления детей. Вот некоторые из них : </vt:lpstr>
      <vt:lpstr>Слайд 13</vt:lpstr>
      <vt:lpstr>Некоторые приёмы в работе</vt:lpstr>
      <vt:lpstr>Вывод: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simakina</dc:creator>
  <cp:lastModifiedBy>Никита</cp:lastModifiedBy>
  <cp:revision>97</cp:revision>
  <dcterms:created xsi:type="dcterms:W3CDTF">2017-03-24T15:10:15Z</dcterms:created>
  <dcterms:modified xsi:type="dcterms:W3CDTF">2020-04-08T06:40:21Z</dcterms:modified>
</cp:coreProperties>
</file>