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6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6C5B-48D5-49CF-98B4-0F59DE61BB6A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852EC5-95BD-416E-825F-0A44D23EEDE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6C5B-48D5-49CF-98B4-0F59DE61BB6A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2EC5-95BD-416E-825F-0A44D23EED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6C5B-48D5-49CF-98B4-0F59DE61BB6A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2EC5-95BD-416E-825F-0A44D23EED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6C5B-48D5-49CF-98B4-0F59DE61BB6A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2EC5-95BD-416E-825F-0A44D23EED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6C5B-48D5-49CF-98B4-0F59DE61BB6A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2EC5-95BD-416E-825F-0A44D23EEDE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6C5B-48D5-49CF-98B4-0F59DE61BB6A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2EC5-95BD-416E-825F-0A44D23EEDE7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6C5B-48D5-49CF-98B4-0F59DE61BB6A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2EC5-95BD-416E-825F-0A44D23EEDE7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6C5B-48D5-49CF-98B4-0F59DE61BB6A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2EC5-95BD-416E-825F-0A44D23EED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6C5B-48D5-49CF-98B4-0F59DE61BB6A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2EC5-95BD-416E-825F-0A44D23EED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6C5B-48D5-49CF-98B4-0F59DE61BB6A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2EC5-95BD-416E-825F-0A44D23EED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286C5B-48D5-49CF-98B4-0F59DE61BB6A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852EC5-95BD-416E-825F-0A44D23EEDE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286C5B-48D5-49CF-98B4-0F59DE61BB6A}" type="datetimeFigureOut">
              <a:rPr lang="ru-RU" smtClean="0"/>
              <a:t>29.04.2021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2852EC5-95BD-416E-825F-0A44D23EEDE7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>
              <a:lnSpc>
                <a:spcPct val="115000"/>
              </a:lnSpc>
              <a:tabLst>
                <a:tab pos="5940425" algn="l"/>
              </a:tabLst>
            </a:pPr>
            <a:r>
              <a:rPr lang="ru-RU" sz="1800" b="1" dirty="0">
                <a:effectLst/>
                <a:latin typeface="Times New Roman"/>
                <a:ea typeface="Times New Roman"/>
                <a:cs typeface="Times New Roman"/>
              </a:rPr>
              <a:t>«</a:t>
            </a:r>
            <a:r>
              <a:rPr lang="ru-RU" sz="1800" b="1" dirty="0" err="1">
                <a:effectLst/>
                <a:latin typeface="Times New Roman"/>
                <a:ea typeface="Calibri"/>
                <a:cs typeface="Times New Roman"/>
              </a:rPr>
              <a:t>Деятельностный</a:t>
            </a:r>
            <a:r>
              <a:rPr lang="ru-RU" sz="1800" b="1" dirty="0">
                <a:effectLst/>
                <a:latin typeface="Times New Roman"/>
                <a:ea typeface="Calibri"/>
                <a:cs typeface="Times New Roman"/>
              </a:rPr>
              <a:t> подход и </a:t>
            </a:r>
            <a:r>
              <a:rPr lang="ru-RU" sz="1800" b="1" dirty="0" smtClean="0">
                <a:effectLst/>
                <a:latin typeface="Times New Roman"/>
                <a:ea typeface="Calibri"/>
                <a:cs typeface="Times New Roman"/>
              </a:rPr>
              <a:t>реализация </a:t>
            </a:r>
            <a:r>
              <a:rPr lang="ru-RU" sz="1800" b="1" dirty="0">
                <a:effectLst/>
                <a:latin typeface="Times New Roman"/>
                <a:ea typeface="Calibri"/>
                <a:cs typeface="Times New Roman"/>
              </a:rPr>
              <a:t>требований ФГОС ОО УО при формировании базовых учебных действий обучающихся с ИН (интеллектуальными нарушениями)</a:t>
            </a:r>
            <a:r>
              <a:rPr lang="ru-RU" sz="1800" b="1" dirty="0">
                <a:effectLst/>
                <a:latin typeface="Times New Roman"/>
                <a:ea typeface="Times New Roman"/>
                <a:cs typeface="Times New Roman"/>
              </a:rPr>
              <a:t>»</a:t>
            </a:r>
            <a:r>
              <a:rPr lang="ru-RU" sz="66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6600" dirty="0">
                <a:effectLst/>
                <a:latin typeface="Calibri"/>
                <a:ea typeface="Calibri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ГБОУ школа-интернат </a:t>
            </a:r>
            <a:r>
              <a:rPr lang="ru-RU" sz="1400" dirty="0" err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с.Малый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Толкай</a:t>
            </a:r>
          </a:p>
          <a:p>
            <a:pPr algn="r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Станина Л.В., заместитель директора по УВР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949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dirty="0" err="1" smtClean="0">
                <a:effectLst/>
                <a:latin typeface="Times New Roman"/>
                <a:ea typeface="Calibri"/>
              </a:rPr>
              <a:t>Сформированность</a:t>
            </a:r>
            <a:r>
              <a:rPr lang="ru-RU" sz="2800" dirty="0" smtClean="0">
                <a:effectLst/>
                <a:latin typeface="Times New Roman"/>
                <a:ea typeface="Calibri"/>
              </a:rPr>
              <a:t> </a:t>
            </a:r>
            <a:r>
              <a:rPr lang="ru-RU" sz="2800" dirty="0">
                <a:effectLst/>
                <a:latin typeface="Times New Roman"/>
                <a:ea typeface="Calibri"/>
              </a:rPr>
              <a:t>БУД </a:t>
            </a:r>
            <a:r>
              <a:rPr lang="ru-RU" sz="2800" dirty="0" smtClean="0">
                <a:effectLst/>
                <a:latin typeface="Times New Roman"/>
                <a:ea typeface="Calibri"/>
              </a:rPr>
              <a:t>определяется с использованием бальной оценки:</a:t>
            </a:r>
            <a:endParaRPr lang="ru-RU" sz="28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0	баллов – действие не может быть выполнено, смысл его обучающийся не понимает и поэтому не включается в процесс выполнения вместе с учителем;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	балл – обучающийся понимает смысл действия, но связывает его только с конкретной ситуацией, способен выполнить действие только по прямому указанию учителя  и с его значительной организующей помощью;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	балла – обучающийся преимущественно выполняет действие под руководством учителя, но объем организующей помощи и контроль за выполнением действия со стороны учителя  становится меньше;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	балла – обучающийся способен самостоятельно выполнять действие, нуждаясь в незначительной организующей или активизирующей помощи, но допускает ошибки, которые исправляет по прямому указанию учителя;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4	балла – обучающийся способен самостоятельно применять действие, но иногда допускает ошибки, которые исправляет по замечанию учителя ;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5	баллов – обучающийся знает, где надо применить действие, самостоятельно применяет его в различных ситуациях, не нуждаясь в контроле со стороны учителя.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55745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1267544"/>
          </a:xfrm>
        </p:spPr>
        <p:txBody>
          <a:bodyPr/>
          <a:lstStyle/>
          <a:p>
            <a:pPr indent="342900" algn="just">
              <a:lnSpc>
                <a:spcPct val="150000"/>
              </a:lnSpc>
              <a:spcAft>
                <a:spcPts val="0"/>
              </a:spcAft>
            </a:pPr>
            <a:r>
              <a:rPr lang="ru-RU" sz="44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4400" dirty="0">
                <a:effectLst/>
                <a:latin typeface="Calibri"/>
                <a:ea typeface="Calibri"/>
                <a:cs typeface="Times New Roman"/>
              </a:rPr>
            </a:br>
            <a:r>
              <a:rPr lang="ru-RU" sz="3200" kern="50" dirty="0" err="1" smtClean="0">
                <a:solidFill>
                  <a:srgbClr val="2F5897"/>
                </a:solidFill>
                <a:effectLst/>
                <a:latin typeface="Times New Roman"/>
                <a:ea typeface="Arial Unicode MS"/>
                <a:cs typeface="Times New Roman"/>
              </a:rPr>
              <a:t>Деятельностный</a:t>
            </a:r>
            <a:r>
              <a:rPr lang="ru-RU" sz="3200" kern="50" dirty="0" smtClean="0">
                <a:solidFill>
                  <a:srgbClr val="2F5897"/>
                </a:solidFill>
                <a:effectLst/>
                <a:latin typeface="Times New Roman"/>
                <a:ea typeface="Arial Unicode MS"/>
                <a:cs typeface="Times New Roman"/>
              </a:rPr>
              <a:t> подход обеспечивает: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 algn="just">
              <a:lnSpc>
                <a:spcPct val="150000"/>
              </a:lnSpc>
              <a:buSzPts val="1400"/>
              <a:buFont typeface="Symbol"/>
              <a:buChar char=""/>
              <a:tabLst>
                <a:tab pos="457200" algn="l"/>
              </a:tabLst>
            </a:pPr>
            <a:r>
              <a:rPr lang="ru-RU" sz="2900" kern="50" dirty="0">
                <a:solidFill>
                  <a:schemeClr val="tx1"/>
                </a:solidFill>
                <a:latin typeface="Times New Roman"/>
                <a:ea typeface="Arial Unicode MS"/>
                <a:cs typeface="Times New Roman"/>
              </a:rPr>
              <a:t>придание результатам образования социально и личностно значимого характера;</a:t>
            </a:r>
            <a:endParaRPr lang="ru-RU" sz="2900" kern="5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SzPts val="1400"/>
              <a:buFont typeface="Symbol"/>
              <a:buChar char=""/>
              <a:tabLst>
                <a:tab pos="457200" algn="l"/>
              </a:tabLst>
            </a:pPr>
            <a:r>
              <a:rPr lang="ru-RU" sz="2900" kern="50" dirty="0">
                <a:solidFill>
                  <a:schemeClr val="tx1"/>
                </a:solidFill>
                <a:latin typeface="Times New Roman"/>
                <a:ea typeface="Arial Unicode MS"/>
                <a:cs typeface="Times New Roman"/>
              </a:rPr>
              <a:t>прочное усвоение обучающимися знаний и опыта разнообразной деятельности и поведения, возможность их продвижения в изучаемых предметных областях;</a:t>
            </a:r>
            <a:endParaRPr lang="ru-RU" sz="2900" kern="5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SzPts val="1400"/>
              <a:buFont typeface="Symbol"/>
              <a:buChar char=""/>
              <a:tabLst>
                <a:tab pos="457200" algn="l"/>
              </a:tabLst>
            </a:pPr>
            <a:r>
              <a:rPr lang="ru-RU" sz="2900" kern="50" dirty="0">
                <a:solidFill>
                  <a:schemeClr val="tx1"/>
                </a:solidFill>
                <a:latin typeface="Times New Roman"/>
                <a:ea typeface="Arial Unicode MS"/>
                <a:cs typeface="Times New Roman"/>
              </a:rPr>
              <a:t>существенное повышение мотивации и интереса к учению, приобретению нового опыта деятельности и поведения;</a:t>
            </a:r>
            <a:endParaRPr lang="ru-RU" sz="2900" kern="5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50000"/>
              </a:lnSpc>
              <a:buSzPts val="1400"/>
              <a:buFont typeface="Symbol"/>
              <a:buChar char=""/>
              <a:tabLst>
                <a:tab pos="457200" algn="l"/>
              </a:tabLst>
            </a:pPr>
            <a:r>
              <a:rPr lang="ru-RU" sz="2900" kern="50" dirty="0">
                <a:solidFill>
                  <a:schemeClr val="tx1"/>
                </a:solidFill>
                <a:latin typeface="Times New Roman"/>
                <a:ea typeface="Arial Unicode MS"/>
                <a:cs typeface="Times New Roman"/>
              </a:rPr>
              <a:t>обеспечение условий для общекультурного и личностного развития на основе формирования базовых учебных </a:t>
            </a:r>
            <a:r>
              <a:rPr lang="ru-RU" sz="2900" kern="50" dirty="0" smtClean="0">
                <a:solidFill>
                  <a:schemeClr val="tx1"/>
                </a:solidFill>
                <a:latin typeface="Times New Roman"/>
                <a:ea typeface="Arial Unicode MS"/>
                <a:cs typeface="Times New Roman"/>
              </a:rPr>
              <a:t>действий</a:t>
            </a:r>
            <a:r>
              <a:rPr lang="ru-RU" sz="2900" kern="50" dirty="0">
                <a:solidFill>
                  <a:schemeClr val="tx1"/>
                </a:solidFill>
                <a:latin typeface="Times New Roman"/>
                <a:ea typeface="Arial Unicode MS"/>
                <a:cs typeface="Times New Roman"/>
              </a:rPr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94238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051520"/>
          </a:xfrm>
        </p:spPr>
        <p:txBody>
          <a:bodyPr/>
          <a:lstStyle/>
          <a:p>
            <a:r>
              <a:rPr lang="ru-RU" dirty="0">
                <a:effectLst/>
                <a:latin typeface="Times New Roman"/>
                <a:ea typeface="Times New Roman"/>
              </a:rPr>
              <a:t>Д</a:t>
            </a:r>
            <a:r>
              <a:rPr lang="ru-RU" dirty="0" smtClean="0">
                <a:effectLst/>
                <a:latin typeface="Times New Roman"/>
                <a:ea typeface="Times New Roman"/>
              </a:rPr>
              <a:t>идактические принципы:</a:t>
            </a:r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89608" y="1628800"/>
            <a:ext cx="2664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Принцип деятельности 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2086000"/>
            <a:ext cx="2053739" cy="7200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4" name="Прямоугольник 13"/>
          <p:cNvSpPr/>
          <p:nvPr/>
        </p:nvSpPr>
        <p:spPr>
          <a:xfrm>
            <a:off x="395536" y="2810233"/>
            <a:ext cx="2664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Принцип непрерывности 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389608" y="4077072"/>
            <a:ext cx="2664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Принцип целостности 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3275856" y="1630040"/>
            <a:ext cx="2664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Принцип минимакса </a:t>
            </a:r>
            <a:endParaRPr lang="ru-RU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3275856" y="2870696"/>
            <a:ext cx="2664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Принцип психологической комфортности </a:t>
            </a:r>
            <a:endParaRPr lang="ru-RU" dirty="0"/>
          </a:p>
        </p:txBody>
      </p:sp>
      <p:sp>
        <p:nvSpPr>
          <p:cNvPr id="19" name="Объект 18"/>
          <p:cNvSpPr>
            <a:spLocks noGrp="1"/>
          </p:cNvSpPr>
          <p:nvPr>
            <p:ph idx="1"/>
          </p:nvPr>
        </p:nvSpPr>
        <p:spPr>
          <a:xfrm>
            <a:off x="457200" y="1628800"/>
            <a:ext cx="8229600" cy="4497363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20" name="Прямоугольник 19"/>
          <p:cNvSpPr/>
          <p:nvPr/>
        </p:nvSpPr>
        <p:spPr>
          <a:xfrm>
            <a:off x="6084168" y="1988840"/>
            <a:ext cx="266429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Принцип творчества</a:t>
            </a:r>
            <a:endParaRPr lang="ru-RU" dirty="0"/>
          </a:p>
        </p:txBody>
      </p:sp>
      <p:sp>
        <p:nvSpPr>
          <p:cNvPr id="21" name="Прямоугольник 20"/>
          <p:cNvSpPr/>
          <p:nvPr/>
        </p:nvSpPr>
        <p:spPr>
          <a:xfrm>
            <a:off x="6228184" y="3501008"/>
            <a:ext cx="2304256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Принцип вариативности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1642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50000"/>
              </a:lnSpc>
            </a:pPr>
            <a:r>
              <a:rPr lang="ru-RU" sz="1300" kern="5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/>
                <a:ea typeface="Arial Unicode MS"/>
                <a:cs typeface="Times New Roman"/>
              </a:rPr>
              <a:t> </a:t>
            </a:r>
            <a:r>
              <a:rPr lang="ru-RU" sz="1300" dirty="0">
                <a:solidFill>
                  <a:prstClr val="black">
                    <a:lumMod val="50000"/>
                    <a:lumOff val="50000"/>
                  </a:prstClr>
                </a:solidFill>
                <a:latin typeface="Times New Roman"/>
                <a:ea typeface="Calibri"/>
                <a:cs typeface="Times New Roman"/>
              </a:rPr>
              <a:t> </a:t>
            </a:r>
            <a:endParaRPr lang="ru-RU" sz="1000" dirty="0">
              <a:solidFill>
                <a:prstClr val="black">
                  <a:lumMod val="50000"/>
                  <a:lumOff val="50000"/>
                </a:prstClr>
              </a:solidFill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Личностные результаты – личностные и коммуникативные БУД. </a:t>
            </a:r>
            <a:endParaRPr lang="ru-RU" sz="3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50000"/>
              </a:lnSpc>
              <a:spcAft>
                <a:spcPts val="0"/>
              </a:spcAft>
              <a:buNone/>
            </a:pPr>
            <a:r>
              <a:rPr lang="ru-RU" sz="3600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Предметные результаты – регулятивные и познавательные БУД.</a:t>
            </a:r>
            <a:endParaRPr lang="ru-RU" sz="36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7563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8226311"/>
              </p:ext>
            </p:extLst>
          </p:nvPr>
        </p:nvGraphicFramePr>
        <p:xfrm>
          <a:off x="107504" y="188640"/>
          <a:ext cx="9036496" cy="6780376"/>
        </p:xfrm>
        <a:graphic>
          <a:graphicData uri="http://schemas.openxmlformats.org/drawingml/2006/table">
            <a:tbl>
              <a:tblPr firstRow="1" firstCol="1" bandRow="1"/>
              <a:tblGrid>
                <a:gridCol w="4517775"/>
                <a:gridCol w="4518721"/>
              </a:tblGrid>
              <a:tr h="443638">
                <a:tc gridSpan="2">
                  <a:txBody>
                    <a:bodyPr/>
                    <a:lstStyle/>
                    <a:p>
                      <a:pPr indent="450215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Математика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13" marR="6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36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Достаточный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13" marR="6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Минимальный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13" marR="6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0245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знание числового ряда 1—100 в прямом и обратном порядке;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13" marR="6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знание числового ряда 1—100 в прямом порядке;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13" marR="6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60490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счет, присчитыванием, отсчитыванием по единице и равными числовыми группами в пределах 100;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13" marR="6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откладывание любых чисел в пределах 100, с использованием счетного материала;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13" marR="6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0613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знание таблицы умножения всех однозначных чисел и числа 10; правила умножения чисел 1 и 0, на 1 и 0, деления 0 и деления на 1, на 10;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 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13" marR="6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знание таблицы умножения однозначных чисел до 5;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13" marR="6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0736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знание порядка месяцев в году, номеров месяцев от начала года; умение пользоваться календарем для установления порядка месяцев в году; знание количества суток в месяцах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13" marR="6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пользование календарем для установления порядка месяцев в году, количества суток в месяцах;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solidFill>
                            <a:srgbClr val="00000A"/>
                          </a:solidFill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513" marR="6451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676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561812"/>
              </p:ext>
            </p:extLst>
          </p:nvPr>
        </p:nvGraphicFramePr>
        <p:xfrm>
          <a:off x="0" y="116632"/>
          <a:ext cx="9143999" cy="7397550"/>
        </p:xfrm>
        <a:graphic>
          <a:graphicData uri="http://schemas.openxmlformats.org/drawingml/2006/table">
            <a:tbl>
              <a:tblPr firstRow="1" firstCol="1" bandRow="1"/>
              <a:tblGrid>
                <a:gridCol w="4571521"/>
                <a:gridCol w="4572478"/>
              </a:tblGrid>
              <a:tr h="887022"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Мир природы и человека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927173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представления о взаимосвязях между изученными объектами, их месте в окружающем мире; 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представления о назначении объектов изучения; 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7173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5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узнавание и называние изученных объектов в натуральном виде в естественных условиях;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kern="5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 </a:t>
                      </a:r>
                      <a:endParaRPr lang="ru-RU" sz="3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3200" kern="5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узнавание и называние изученных объектов на иллюстрациях, фотографиях;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32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 </a:t>
                      </a:r>
                      <a:endParaRPr lang="ru-RU" sz="3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583700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29633446"/>
              </p:ext>
            </p:extLst>
          </p:nvPr>
        </p:nvGraphicFramePr>
        <p:xfrm>
          <a:off x="2" y="115888"/>
          <a:ext cx="9143997" cy="6988204"/>
        </p:xfrm>
        <a:graphic>
          <a:graphicData uri="http://schemas.openxmlformats.org/drawingml/2006/table">
            <a:tbl>
              <a:tblPr firstRow="1" firstCol="1" bandRow="1"/>
              <a:tblGrid>
                <a:gridCol w="3047363"/>
                <a:gridCol w="3048317"/>
                <a:gridCol w="3048317"/>
              </a:tblGrid>
              <a:tr h="518624"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Критерий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11" marR="646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Параметры оценки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11" marR="646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Индикаторы</a:t>
                      </a:r>
                      <a:endParaRPr lang="ru-RU" sz="20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11" marR="646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33808">
                <a:tc rowSpan="3"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Способность адекватно использовать представления о собственных возможностях и ограничениях, о способах решения проблемных ситуаций в 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сфере жизнеобеспечения.</a:t>
                      </a:r>
                      <a:endParaRPr lang="ru-RU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11" marR="646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Умение адекватно оценивать свои силы, понимать, что можно и чего нельзя: в еде, в физической нагрузке, в приёме медицинских препаратов, осуществлении вакцинации.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11" marR="646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 с помощью взрослых оценивает свои силы;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-понимает , что можно делать и чего нельзя в простых жизненных ситуациях;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11" marR="646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9656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5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Умение пользоваться личными адаптивными средствами в разных ситуациях 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11" marR="646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 умеет пользоваться очками, другими средствами при необходимости;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11" marR="646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312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5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Умение адекватно выбрать взрослого и обратиться к нему за помощью, точно описать возникшую проблему в быту и учебном процессе, иметь достаточный запас фраз и определений.</a:t>
                      </a:r>
                      <a:endParaRPr lang="ru-RU" sz="18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11" marR="646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 способность выбрать человека, необходимого для решения возникшей проблемы  ;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- способность изложить в словесной форме  возникшую проблему, просьбу.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indent="45021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kern="50" dirty="0">
                          <a:effectLst/>
                          <a:latin typeface="Times New Roman"/>
                          <a:ea typeface="Arial Unicode MS"/>
                          <a:cs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4611" marR="64611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473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64704"/>
            <a:ext cx="8229600" cy="835496"/>
          </a:xfrm>
        </p:spPr>
        <p:txBody>
          <a:bodyPr/>
          <a:lstStyle/>
          <a:p>
            <a:pPr lvl="0">
              <a:lnSpc>
                <a:spcPct val="115000"/>
              </a:lnSpc>
              <a:spcBef>
                <a:spcPct val="20000"/>
              </a:spcBef>
              <a:spcAft>
                <a:spcPts val="1000"/>
              </a:spcAft>
            </a:pPr>
            <a: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2400" dirty="0">
                <a:solidFill>
                  <a:prstClr val="black">
                    <a:lumMod val="50000"/>
                    <a:lumOff val="50000"/>
                  </a:prstClr>
                </a:solidFill>
                <a:effectLst/>
                <a:latin typeface="Calibri"/>
                <a:ea typeface="Calibri"/>
                <a:cs typeface="Times New Roman"/>
              </a:rPr>
            </a:br>
            <a:r>
              <a:rPr lang="ru-RU" sz="3600" dirty="0" err="1">
                <a:solidFill>
                  <a:schemeClr val="tx1"/>
                </a:solidFill>
                <a:effectLst/>
                <a:latin typeface="Calibri"/>
                <a:ea typeface="Calibri"/>
                <a:cs typeface="Times New Roman"/>
              </a:rPr>
              <a:t>БУД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1.Учебные предметы </a:t>
            </a:r>
            <a:endParaRPr lang="ru-RU" sz="3400" dirty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2. Коррекционные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занятия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-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логопедические занятия;           </a:t>
            </a:r>
            <a:endParaRPr lang="ru-RU" sz="3400" dirty="0" smtClean="0">
              <a:solidFill>
                <a:schemeClr val="tx1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-развитие психомоторики и сенсорных процессов;                           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   -ритмика.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Внеурочная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</a:t>
            </a: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 Занимательная математика»</a:t>
            </a:r>
          </a:p>
          <a:p>
            <a:pPr marL="0" indent="0">
              <a:buNone/>
            </a:pP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4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Игротерапия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  </a:t>
            </a:r>
            <a:endParaRPr lang="ru-RU" sz="3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«Умелые 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ручки» </a:t>
            </a:r>
            <a:endParaRPr lang="ru-RU" sz="34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3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Мир вокруг нас»</a:t>
            </a: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ru-RU" dirty="0">
                <a:latin typeface="Calibri"/>
                <a:ea typeface="Calibri"/>
                <a:cs typeface="Times New Roman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747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indent="449580" algn="just">
              <a:lnSpc>
                <a:spcPct val="115000"/>
              </a:lnSpc>
              <a:spcAft>
                <a:spcPts val="0"/>
              </a:spcAft>
            </a:pPr>
            <a: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  <a:t/>
            </a:r>
            <a:b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</a:br>
            <a: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  <a:t>Алгоритм </a:t>
            </a:r>
            <a:r>
              <a:rPr lang="ru-RU" sz="3200" dirty="0">
                <a:effectLst/>
                <a:latin typeface="Times New Roman"/>
                <a:ea typeface="Calibri"/>
                <a:cs typeface="Times New Roman"/>
              </a:rPr>
              <a:t>проектирования учебного </a:t>
            </a:r>
            <a:r>
              <a:rPr lang="ru-RU" sz="3200" dirty="0" smtClean="0">
                <a:effectLst/>
                <a:latin typeface="Times New Roman"/>
                <a:ea typeface="Calibri"/>
                <a:cs typeface="Times New Roman"/>
              </a:rPr>
              <a:t>занятия: </a:t>
            </a:r>
            <a:r>
              <a:rPr lang="ru-RU" sz="3200" dirty="0">
                <a:effectLst/>
                <a:latin typeface="Calibri"/>
                <a:ea typeface="Calibri"/>
                <a:cs typeface="Times New Roman"/>
              </a:rPr>
              <a:t/>
            </a:r>
            <a:br>
              <a:rPr lang="ru-RU" sz="3200" dirty="0">
                <a:effectLst/>
                <a:latin typeface="Calibri"/>
                <a:ea typeface="Calibri"/>
                <a:cs typeface="Times New Roman"/>
              </a:rPr>
            </a:br>
            <a:endParaRPr lang="ru-RU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1. Формулируются планируемые цель и задачи урока, связанные с формированием определенных БУД. 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2. Отбираются задания на основе программы и тематического плана, а также определяется примерное время, необходимое детям для выполнения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заданий.</a:t>
            </a:r>
            <a:endParaRPr lang="ru-RU" sz="1800" dirty="0">
              <a:solidFill>
                <a:schemeClr val="tx1"/>
              </a:solidFill>
              <a:latin typeface="Calibri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3. Определяются основные учебные ситуации на уроке, обеспечивающих формирование БУД. </a:t>
            </a:r>
            <a:endParaRPr lang="ru-RU" dirty="0" smtClean="0">
              <a:solidFill>
                <a:schemeClr val="tx1"/>
              </a:solidFill>
              <a:latin typeface="Times New Roman"/>
              <a:ea typeface="Calibri"/>
              <a:cs typeface="Times New Roman"/>
            </a:endParaRP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4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 Планируется, в какие моменты нужно организовать проверку, само- и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взаимопроверку.</a:t>
            </a:r>
          </a:p>
          <a:p>
            <a:pPr indent="0" algn="just">
              <a:lnSpc>
                <a:spcPct val="115000"/>
              </a:lnSpc>
              <a:spcAft>
                <a:spcPts val="0"/>
              </a:spcAft>
              <a:buNone/>
            </a:pP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5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 Предусматриваются рефлексивные моменты на </a:t>
            </a:r>
            <a:r>
              <a:rPr lang="ru-RU" dirty="0" smtClean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уроке</a:t>
            </a:r>
            <a:r>
              <a:rPr lang="ru-RU" dirty="0">
                <a:solidFill>
                  <a:schemeClr val="tx1"/>
                </a:solidFill>
                <a:latin typeface="Times New Roman"/>
                <a:ea typeface="Calibri"/>
                <a:cs typeface="Times New Roman"/>
              </a:rPr>
              <a:t>.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4263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55</TotalTime>
  <Words>554</Words>
  <Application>Microsoft Office PowerPoint</Application>
  <PresentationFormat>Экран (4:3)</PresentationFormat>
  <Paragraphs>83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«Деятельностный подход и реализация требований ФГОС ОО УО при формировании базовых учебных действий обучающихся с ИН (интеллектуальными нарушениями)» </vt:lpstr>
      <vt:lpstr> Деятельностный подход обеспечивает:</vt:lpstr>
      <vt:lpstr>Дидактические принципы:</vt:lpstr>
      <vt:lpstr>Презентация PowerPoint</vt:lpstr>
      <vt:lpstr>Презентация PowerPoint</vt:lpstr>
      <vt:lpstr>Презентация PowerPoint</vt:lpstr>
      <vt:lpstr>Презентация PowerPoint</vt:lpstr>
      <vt:lpstr> БУД</vt:lpstr>
      <vt:lpstr> Алгоритм проектирования учебного занятия:  </vt:lpstr>
      <vt:lpstr>Сформированность БУД определяется с использованием бальной оценки: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«Деятельностный подход и реализация требований ФГОС ОО УО при формировании базовых учебных действий обучающихся с ИН (интеллектуальными нарушениями)»</dc:title>
  <dc:creator>Завуч</dc:creator>
  <cp:lastModifiedBy>Завуч</cp:lastModifiedBy>
  <cp:revision>6</cp:revision>
  <dcterms:created xsi:type="dcterms:W3CDTF">2021-04-22T12:30:41Z</dcterms:created>
  <dcterms:modified xsi:type="dcterms:W3CDTF">2021-04-29T06:23:20Z</dcterms:modified>
</cp:coreProperties>
</file>