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286C5B-48D5-49CF-98B4-0F59DE61BB6A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852EC5-95BD-416E-825F-0A44D23EED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5000"/>
              </a:lnSpc>
              <a:tabLst>
                <a:tab pos="5940425" algn="l"/>
              </a:tabLst>
            </a:pPr>
            <a:r>
              <a:rPr lang="ru-RU" sz="1800" b="1" dirty="0">
                <a:effectLst/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800" b="1" dirty="0" err="1">
                <a:effectLst/>
                <a:latin typeface="Times New Roman"/>
                <a:ea typeface="Calibri"/>
                <a:cs typeface="Times New Roman"/>
              </a:rPr>
              <a:t>Деятельностный</a:t>
            </a:r>
            <a:r>
              <a:rPr lang="ru-RU" sz="1800" b="1" dirty="0">
                <a:effectLst/>
                <a:latin typeface="Times New Roman"/>
                <a:ea typeface="Calibri"/>
                <a:cs typeface="Times New Roman"/>
              </a:rPr>
              <a:t> подход и </a:t>
            </a:r>
            <a:r>
              <a:rPr lang="ru-RU" sz="1800" b="1" dirty="0" smtClean="0">
                <a:effectLst/>
                <a:latin typeface="Times New Roman"/>
                <a:ea typeface="Calibri"/>
                <a:cs typeface="Times New Roman"/>
              </a:rPr>
              <a:t>реализация </a:t>
            </a:r>
            <a:r>
              <a:rPr lang="ru-RU" sz="1800" b="1" dirty="0">
                <a:effectLst/>
                <a:latin typeface="Times New Roman"/>
                <a:ea typeface="Calibri"/>
                <a:cs typeface="Times New Roman"/>
              </a:rPr>
              <a:t>требований ФГОС ОО УО при формировании базовых учебных действий обучающихся с ИН (интеллектуальными нарушениями)</a:t>
            </a:r>
            <a:r>
              <a:rPr lang="ru-RU" sz="1800" b="1" dirty="0">
                <a:effectLst/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sz="6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6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школа-интернат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с.Малый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Толкай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Станина Л.В., заместитель директора по УВР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>
                <a:effectLst/>
                <a:latin typeface="Times New Roman"/>
                <a:ea typeface="Calibri"/>
              </a:rPr>
              <a:t>Сформированность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2800" dirty="0">
                <a:effectLst/>
                <a:latin typeface="Times New Roman"/>
                <a:ea typeface="Calibri"/>
              </a:rPr>
              <a:t>БУД 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определяется с использованием бальной оценки: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0	баллов – действие не может быть выполнено, смысл его обучающийся не понимает и поэтому не включается в процесс выполнения вместе с учителем;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	балл – обучающийся понимает смысл действия, но связывает его только с конкретной ситуацией, способен выполнить действие только по прямому указанию учителя  и с его значительной организующей помощью;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	балла – обучающийся преимущественно выполняет действие под руководством учителя, но объем организующей помощи и контроль за выполнением действия со стороны учителя  становится меньше;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	балла – обучающийся способен самостоятельно выполнять действие, нуждаясь в незначительной организующей или активизирующей помощи, но допускает ошибки, которые исправляет по прямому указанию учителя;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	балла – обучающийся способен самостоятельно применять действие, но иногда допускает ошибки, которые исправляет по замечанию учителя ;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	баллов – обучающийся знает, где надо применить действие, самостоятельно применяет его в различных ситуациях, не нуждаясь в контроле со стороны учителя.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7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3200" kern="50" dirty="0" err="1" smtClean="0">
                <a:solidFill>
                  <a:srgbClr val="2F5897"/>
                </a:solidFill>
                <a:effectLst/>
                <a:latin typeface="Times New Roman"/>
                <a:ea typeface="Arial Unicode MS"/>
                <a:cs typeface="Times New Roman"/>
              </a:rPr>
              <a:t>Деятельностный</a:t>
            </a:r>
            <a:r>
              <a:rPr lang="ru-RU" sz="3200" kern="50" dirty="0" smtClean="0">
                <a:solidFill>
                  <a:srgbClr val="2F5897"/>
                </a:solidFill>
                <a:effectLst/>
                <a:latin typeface="Times New Roman"/>
                <a:ea typeface="Arial Unicode MS"/>
                <a:cs typeface="Times New Roman"/>
              </a:rPr>
              <a:t> подход обеспечивает: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buSzPts val="1400"/>
              <a:buFont typeface="Symbol"/>
              <a:buChar char=""/>
              <a:tabLst>
                <a:tab pos="457200" algn="l"/>
              </a:tabLst>
            </a:pPr>
            <a:r>
              <a:rPr lang="ru-RU" sz="2900" kern="50" dirty="0">
                <a:solidFill>
                  <a:schemeClr val="tx1"/>
                </a:solidFill>
                <a:latin typeface="Times New Roman"/>
                <a:ea typeface="Arial Unicode MS"/>
                <a:cs typeface="Times New Roman"/>
              </a:rPr>
              <a:t>придание результатам образования социально и личностно значимого характера;</a:t>
            </a:r>
            <a:endParaRPr lang="ru-RU" sz="2900" kern="5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400"/>
              <a:buFont typeface="Symbol"/>
              <a:buChar char=""/>
              <a:tabLst>
                <a:tab pos="457200" algn="l"/>
              </a:tabLst>
            </a:pPr>
            <a:r>
              <a:rPr lang="ru-RU" sz="2900" kern="50" dirty="0">
                <a:solidFill>
                  <a:schemeClr val="tx1"/>
                </a:solidFill>
                <a:latin typeface="Times New Roman"/>
                <a:ea typeface="Arial Unicode MS"/>
                <a:cs typeface="Times New Roman"/>
              </a:rPr>
              <a:t>прочное усвоение обучающимися знаний и опыта разнообразной деятельности и поведения, возможность их продвижения в изучаемых предметных областях;</a:t>
            </a:r>
            <a:endParaRPr lang="ru-RU" sz="2900" kern="5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400"/>
              <a:buFont typeface="Symbol"/>
              <a:buChar char=""/>
              <a:tabLst>
                <a:tab pos="457200" algn="l"/>
              </a:tabLst>
            </a:pPr>
            <a:r>
              <a:rPr lang="ru-RU" sz="2900" kern="50" dirty="0">
                <a:solidFill>
                  <a:schemeClr val="tx1"/>
                </a:solidFill>
                <a:latin typeface="Times New Roman"/>
                <a:ea typeface="Arial Unicode MS"/>
                <a:cs typeface="Times New Roman"/>
              </a:rPr>
              <a:t>существенное повышение мотивации и интереса к учению, приобретению нового опыта деятельности и поведения;</a:t>
            </a:r>
            <a:endParaRPr lang="ru-RU" sz="2900" kern="5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400"/>
              <a:buFont typeface="Symbol"/>
              <a:buChar char=""/>
              <a:tabLst>
                <a:tab pos="457200" algn="l"/>
              </a:tabLst>
            </a:pPr>
            <a:r>
              <a:rPr lang="ru-RU" sz="2900" kern="50" dirty="0">
                <a:solidFill>
                  <a:schemeClr val="tx1"/>
                </a:solidFill>
                <a:latin typeface="Times New Roman"/>
                <a:ea typeface="Arial Unicode MS"/>
                <a:cs typeface="Times New Roman"/>
              </a:rPr>
              <a:t>обеспечение условий для общекультурного и личностного развития на основе формирования базовых учебных </a:t>
            </a:r>
            <a:r>
              <a:rPr lang="ru-RU" sz="2900" kern="50" dirty="0" smtClean="0">
                <a:solidFill>
                  <a:schemeClr val="tx1"/>
                </a:solidFill>
                <a:latin typeface="Times New Roman"/>
                <a:ea typeface="Arial Unicode MS"/>
                <a:cs typeface="Times New Roman"/>
              </a:rPr>
              <a:t>действий</a:t>
            </a:r>
            <a:r>
              <a:rPr lang="ru-RU" sz="2900" kern="50" dirty="0">
                <a:solidFill>
                  <a:schemeClr val="tx1"/>
                </a:solidFill>
                <a:latin typeface="Times New Roman"/>
                <a:ea typeface="Arial Unicode MS"/>
                <a:cs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2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51520"/>
          </a:xfrm>
        </p:spPr>
        <p:txBody>
          <a:bodyPr/>
          <a:lstStyle/>
          <a:p>
            <a:r>
              <a:rPr lang="ru-RU" dirty="0">
                <a:effectLst/>
                <a:latin typeface="Times New Roman"/>
                <a:ea typeface="Times New Roman"/>
              </a:rPr>
              <a:t>Д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идактические принципы: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9608" y="1628800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деятельности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86000"/>
            <a:ext cx="205373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95536" y="2810233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непрерывности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9608" y="4077072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целостности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1630040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минимакса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2870696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психологической комфортности 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84168" y="1988840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творчества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28184" y="3501008"/>
            <a:ext cx="230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вариативности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4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ru-RU" sz="1300" kern="5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Arial Unicode MS"/>
                <a:cs typeface="Times New Roman"/>
              </a:rPr>
              <a:t> </a:t>
            </a:r>
            <a:r>
              <a:rPr lang="ru-RU" sz="13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000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Личностные результаты – личностные и коммуникативные БУД. 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Предметные результаты – регулятивные и познавательные БУД.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5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226311"/>
              </p:ext>
            </p:extLst>
          </p:nvPr>
        </p:nvGraphicFramePr>
        <p:xfrm>
          <a:off x="107504" y="188640"/>
          <a:ext cx="9036496" cy="6780376"/>
        </p:xfrm>
        <a:graphic>
          <a:graphicData uri="http://schemas.openxmlformats.org/drawingml/2006/table">
            <a:tbl>
              <a:tblPr firstRow="1" firstCol="1" bandRow="1"/>
              <a:tblGrid>
                <a:gridCol w="4517775"/>
                <a:gridCol w="4518721"/>
              </a:tblGrid>
              <a:tr h="443638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Математика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Достаточный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Минимальный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24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знание числового ряда 1—100 в прямом и обратном порядке;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знание числового ряда 1—100 в прямом порядке;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4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счет, присчитыванием, отсчитыванием по единице и равными числовыми группами в пределах 100;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откладывание любых чисел в пределах 100, с использованием счетного материала;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1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знание таблицы умножения всех однозначных чисел и числа 10; правила умножения чисел 1 и 0, на 1 и 0, деления 0 и деления на 1, на 10;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знание таблицы умножения однозначных чисел до 5;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73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знание порядка месяцев в году, номеров месяцев от начала года; умение пользоваться календарем для установления порядка месяцев в году; знание количества суток в месяцах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пользование календарем для установления порядка месяцев в году, количества суток в месяцах;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3" marR="645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61812"/>
              </p:ext>
            </p:extLst>
          </p:nvPr>
        </p:nvGraphicFramePr>
        <p:xfrm>
          <a:off x="0" y="116632"/>
          <a:ext cx="9143999" cy="7397550"/>
        </p:xfrm>
        <a:graphic>
          <a:graphicData uri="http://schemas.openxmlformats.org/drawingml/2006/table">
            <a:tbl>
              <a:tblPr firstRow="1" firstCol="1" bandRow="1"/>
              <a:tblGrid>
                <a:gridCol w="4571521"/>
                <a:gridCol w="4572478"/>
              </a:tblGrid>
              <a:tr h="88702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Мир природы и человека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717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представления о взаимосвязях между изученными объектами, их месте в окружающем мире; 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представления о назначении объектов изучения; 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17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узнавание и называние изученных объектов в натуральном виде в естественных условиях;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узнавание и называние изученных объектов на иллюстрациях, фотографиях;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3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633446"/>
              </p:ext>
            </p:extLst>
          </p:nvPr>
        </p:nvGraphicFramePr>
        <p:xfrm>
          <a:off x="2" y="115888"/>
          <a:ext cx="9143997" cy="6988204"/>
        </p:xfrm>
        <a:graphic>
          <a:graphicData uri="http://schemas.openxmlformats.org/drawingml/2006/table">
            <a:tbl>
              <a:tblPr firstRow="1" firstCol="1" bandRow="1"/>
              <a:tblGrid>
                <a:gridCol w="3047363"/>
                <a:gridCol w="3048317"/>
                <a:gridCol w="3048317"/>
              </a:tblGrid>
              <a:tr h="5186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Критерий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Параметры оценки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Индикаторы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808">
                <a:tc row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Способность адекватно использовать представления о собственных возможностях и ограничениях, о способах решения проблемных ситуаций в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сфере жизнеобеспечения.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Умение адекватно оценивать свои силы, понимать, что можно и чего нельзя: в еде, в физической нагрузке, в приёме медицинских препаратов, осуществлении вакцинации.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 с помощью взрослых оценивает свои силы;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-понимает , что можно делать и чего нельзя в простых жизненных ситуациях;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Умение пользоваться личными адаптивными средствами в разных ситуациях 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 умеет пользоваться очками, другими средствами при необходимости;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Умение адекватно выбрать взрослого и обратиться к нему за помощью, точно описать возникшую проблему в быту и учебном процессе, иметь достаточный запас фраз и определений.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 способность выбрать человека, необходимого для решения возникшей проблемы  ;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 способность изложить в словесной форме  возникшую проблему, просьбу.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11" marR="6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73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35496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 err="1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БУД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1.Учебные предметы </a:t>
            </a:r>
            <a:endParaRPr lang="ru-RU" sz="3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Коррекционные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занятия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логопедические занятия;           </a:t>
            </a: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-развитие психомоторики и сенсорных процессов;                         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-ритмика.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Внеурочная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Занимательная математика»</a:t>
            </a:r>
          </a:p>
          <a:p>
            <a:pPr marL="0" indent="0">
              <a:buNone/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Игротерапия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</a:t>
            </a: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«Умелые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ручки» </a:t>
            </a: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вокруг нас»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Алгоритм </a:t>
            </a:r>
            <a:r>
              <a:rPr lang="ru-RU" sz="3200" dirty="0">
                <a:effectLst/>
                <a:latin typeface="Times New Roman"/>
                <a:ea typeface="Calibri"/>
                <a:cs typeface="Times New Roman"/>
              </a:rPr>
              <a:t>проектирования учебного 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занятия: </a:t>
            </a:r>
            <a:r>
              <a:rPr lang="ru-RU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effectLst/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1. Формулируются планируемые цель и задачи урока, связанные с формированием определенных БУД. 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2. Отбираются задания на основе программы и тематического плана, а также определяется примерное время, необходимое детям для выполнения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заданий.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3. Определяются основные учебные ситуации на уроке, обеспечивающих формирование БУД. </a:t>
            </a:r>
            <a:endParaRPr lang="ru-RU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Планируется, в какие моменты нужно организовать проверку, само- 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взаимопроверку.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Предусматриваются рефлексивные моменты на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уроке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</TotalTime>
  <Words>554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«Деятельностный подход и реализация требований ФГОС ОО УО при формировании базовых учебных действий обучающихся с ИН (интеллектуальными нарушениями)» </vt:lpstr>
      <vt:lpstr> Деятельностный подход обеспечивает:</vt:lpstr>
      <vt:lpstr>Дидактические принципы:</vt:lpstr>
      <vt:lpstr>Презентация PowerPoint</vt:lpstr>
      <vt:lpstr>Презентация PowerPoint</vt:lpstr>
      <vt:lpstr>Презентация PowerPoint</vt:lpstr>
      <vt:lpstr>Презентация PowerPoint</vt:lpstr>
      <vt:lpstr> БУД</vt:lpstr>
      <vt:lpstr> Алгоритм проектирования учебного занятия:  </vt:lpstr>
      <vt:lpstr>Сформированность БУД определяется с использованием бальной оценки: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«Деятельностный подход и реализация требований ФГОС ОО УО при формировании базовых учебных действий обучающихся с ИН (интеллектуальными нарушениями)»</dc:title>
  <dc:creator>Завуч</dc:creator>
  <cp:lastModifiedBy>Завуч</cp:lastModifiedBy>
  <cp:revision>6</cp:revision>
  <dcterms:created xsi:type="dcterms:W3CDTF">2021-04-22T12:30:41Z</dcterms:created>
  <dcterms:modified xsi:type="dcterms:W3CDTF">2021-04-29T06:23:20Z</dcterms:modified>
</cp:coreProperties>
</file>